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8" r:id="rId5"/>
    <p:sldId id="286" r:id="rId6"/>
    <p:sldId id="303" r:id="rId7"/>
    <p:sldId id="285" r:id="rId8"/>
    <p:sldId id="263" r:id="rId9"/>
    <p:sldId id="293" r:id="rId10"/>
    <p:sldId id="296" r:id="rId11"/>
    <p:sldId id="294" r:id="rId12"/>
    <p:sldId id="295" r:id="rId13"/>
    <p:sldId id="300" r:id="rId14"/>
    <p:sldId id="287" r:id="rId15"/>
    <p:sldId id="301" r:id="rId16"/>
    <p:sldId id="264" r:id="rId17"/>
    <p:sldId id="265" r:id="rId18"/>
    <p:sldId id="284" r:id="rId19"/>
    <p:sldId id="291" r:id="rId20"/>
    <p:sldId id="266" r:id="rId21"/>
    <p:sldId id="288" r:id="rId22"/>
    <p:sldId id="267" r:id="rId23"/>
    <p:sldId id="292" r:id="rId24"/>
    <p:sldId id="269" r:id="rId25"/>
    <p:sldId id="290" r:id="rId26"/>
    <p:sldId id="298" r:id="rId27"/>
    <p:sldId id="299" r:id="rId28"/>
    <p:sldId id="268" r:id="rId29"/>
    <p:sldId id="297" r:id="rId30"/>
    <p:sldId id="270" r:id="rId31"/>
    <p:sldId id="271" r:id="rId32"/>
    <p:sldId id="302" r:id="rId33"/>
    <p:sldId id="272" r:id="rId34"/>
    <p:sldId id="273" r:id="rId35"/>
    <p:sldId id="274" r:id="rId36"/>
    <p:sldId id="275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3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4B68A-667A-4150-8F1F-B46C465CBA26}" type="datetimeFigureOut">
              <a:rPr lang="de-DE" smtClean="0"/>
              <a:t>07.04.2025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9E6BF-096A-426C-8862-213D3A3BCE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37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EB63439-0A5F-4C42-8317-93B16189F1EF}"/>
              </a:ext>
            </a:extLst>
          </p:cNvPr>
          <p:cNvSpPr/>
          <p:nvPr userDrawn="1"/>
        </p:nvSpPr>
        <p:spPr>
          <a:xfrm>
            <a:off x="0" y="6219568"/>
            <a:ext cx="12192000" cy="638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05429C-F017-48BB-A3A1-F5CF718A7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5216"/>
            <a:ext cx="9144000" cy="12754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B14793-FDBC-4F83-B28A-E72F5336F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2784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C1BC9D-CFF5-4B9A-94D5-E4687AC661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870" y="254087"/>
            <a:ext cx="3888260" cy="13774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C6A6790-2CB9-4244-90BD-81EABBA19E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18" y="6430978"/>
            <a:ext cx="10305535" cy="273982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F6B94F6A-4948-4E8A-AF6C-B0EA26C5FCEA}"/>
              </a:ext>
            </a:extLst>
          </p:cNvPr>
          <p:cNvSpPr/>
          <p:nvPr userDrawn="1"/>
        </p:nvSpPr>
        <p:spPr>
          <a:xfrm>
            <a:off x="10503243" y="0"/>
            <a:ext cx="1688757" cy="782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5406091-1FE0-4B3E-9252-1440EED61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465" y="1759443"/>
            <a:ext cx="5371070" cy="534751"/>
          </a:xfrm>
          <a:prstGeom prst="rect">
            <a:avLst/>
          </a:prstGeom>
        </p:spPr>
      </p:pic>
      <p:pic>
        <p:nvPicPr>
          <p:cNvPr id="15" name="Picture 2" descr="N:\Horizon_Projektphasen\3-Projektphase\Dissemination &amp; Exploitation\EU-Flagge.jpg">
            <a:extLst>
              <a:ext uri="{FF2B5EF4-FFF2-40B4-BE49-F238E27FC236}">
                <a16:creationId xmlns:a16="http://schemas.microsoft.com/office/drawing/2014/main" id="{ABF17A9B-0191-4DDB-AFA4-F83AA51F64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60" y="6361995"/>
            <a:ext cx="504761" cy="34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5086D4CA-CA00-429D-B4B6-9D1AB63806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977" y="4688602"/>
            <a:ext cx="5040000" cy="360363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2"/>
              </a:buClr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Name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D4044A05-6E42-4921-9735-50B3665167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332" y="5120327"/>
            <a:ext cx="5040000" cy="360363"/>
          </a:xfrm>
          <a:prstGeom prst="rect">
            <a:avLst/>
          </a:prstGeom>
        </p:spPr>
        <p:txBody>
          <a:bodyPr/>
          <a:lstStyle>
            <a:lvl1pPr marL="284400" indent="-284400">
              <a:buClr>
                <a:schemeClr val="accent2"/>
              </a:buClr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686D9260-289B-4725-8D0C-B855BE46F94A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7061838" y="4686131"/>
            <a:ext cx="4407403" cy="12241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5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Logo </a:t>
            </a:r>
            <a:endParaRPr lang="en-US" dirty="0"/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DC799814-FB0E-4E1F-B290-9975B490ED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2332" y="5547433"/>
            <a:ext cx="5040000" cy="360363"/>
          </a:xfrm>
          <a:prstGeom prst="rect">
            <a:avLst/>
          </a:prstGeom>
        </p:spPr>
        <p:txBody>
          <a:bodyPr/>
          <a:lstStyle>
            <a:lvl1pPr marL="284400" indent="-284400">
              <a:buClr>
                <a:schemeClr val="accent2"/>
              </a:buClr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1544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36FEB-1401-49B3-92C7-AC218250E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595"/>
            <a:ext cx="10515600" cy="90809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BA9DE1-9979-4C47-AF80-9E4FC3FAA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D0F982-9810-4443-8EF3-BDDF3C0BA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5EF-3CD2-495F-A4EB-953687458971}" type="datetimeFigureOut">
              <a:rPr lang="de-DE" smtClean="0"/>
              <a:t>07.04.2025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7F4543-28FB-47DE-A1D7-EE9E7EDA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5A6A9B-67CD-4267-AFA8-34FFAA69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EF2F-0A55-4C2B-926C-46D4ED8094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85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CF3DF-A362-407C-ADD5-A90543554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DD9487-2143-49E3-B362-5AA0BEEDD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282669-3881-473C-9937-DD2EC620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5EF-3CD2-495F-A4EB-953687458971}" type="datetimeFigureOut">
              <a:rPr lang="de-DE" smtClean="0"/>
              <a:t>07.04.2025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7981DF-09AA-40F3-97C0-AE4954303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DE66E0-1877-41E3-8529-0EBDBEE0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EF2F-0A55-4C2B-926C-46D4ED8094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47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27480-C8B3-40E3-B639-1EF2887A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0259"/>
            <a:ext cx="10515600" cy="850429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CEC940-CA56-493C-AC5E-B84F58135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9636CF-D9C9-4128-8B48-544139007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874579-2835-4948-9AEB-C23CF637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5EF-3CD2-495F-A4EB-953687458971}" type="datetimeFigureOut">
              <a:rPr lang="de-DE" smtClean="0"/>
              <a:t>07.04.2025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3EA7A8-A83D-49DE-B2CB-AD110616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27BC46-7C93-4717-A57B-83735DEF7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EF2F-0A55-4C2B-926C-46D4ED8094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87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3B4BB-E5ED-42D5-9B4B-9E0CE6C3A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3268F6-6B53-401D-A9F7-B15315926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5363B9-B576-4ABD-B617-2CA54BB88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8D9749-1A69-4043-97D9-7F0364362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85CB0AB-39C4-4566-A3D0-563BC4EC3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2E5BA5E-89E1-4AE3-8A45-F191286E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5EF-3CD2-495F-A4EB-953687458971}" type="datetimeFigureOut">
              <a:rPr lang="de-DE" smtClean="0"/>
              <a:t>07.04.2025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C4BC8C-E8CF-4278-82C6-0AE325B5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232E07E-3721-48B6-82ED-CD6C4B2D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EF2F-0A55-4C2B-926C-46D4ED8094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82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C606B-D0D3-4993-BE07-BB7D2EB97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9643"/>
            <a:ext cx="10515600" cy="94104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C1D7A61-0F38-4FAE-BC65-D43BDDD7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5EF-3CD2-495F-A4EB-953687458971}" type="datetimeFigureOut">
              <a:rPr lang="de-DE" smtClean="0"/>
              <a:t>07.04.2025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DDAFF1-C2BF-4FBB-AC50-D70CA9064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ABC932-0875-4215-A610-26577EC3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EF2F-0A55-4C2B-926C-46D4ED8094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97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0A46568-363E-4D7D-98A6-63C89F16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CA5EF-3CD2-495F-A4EB-953687458971}" type="datetimeFigureOut">
              <a:rPr lang="de-DE" smtClean="0"/>
              <a:t>07.04.2025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F5743A-125F-4201-BEE9-DC1A95E7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AA74E3-0CF6-47D7-A341-862FF823D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EF2F-0A55-4C2B-926C-46D4ED8094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9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2F2CCAD-7FE8-4E79-84D5-FF88088B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B8E1B0-78AE-47D6-8EC9-BB7B5C795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4F98A5-B1D5-4830-9F33-CC86273C4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CA5EF-3CD2-495F-A4EB-953687458971}" type="datetimeFigureOut">
              <a:rPr lang="de-DE" smtClean="0"/>
              <a:t>07.04.2025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414DE7-CBBE-456A-96E2-8A6834F49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2DFD86-DCB2-4712-B837-733C96001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1EF2F-0A55-4C2B-926C-46D4ED8094A8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D81333-0F34-472A-8339-EB582499A59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68" y="-297657"/>
            <a:ext cx="1766664" cy="13255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6CA4584-9E6A-4515-99A6-1ED0C2F640D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7" y="1838670"/>
            <a:ext cx="5810265" cy="48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91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2.jpe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E92E9-841B-4A2A-9025-AB60749F8F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THE AGENT PORTABLE DATA ANALYSIS CONTAINER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6ABD89-D097-4474-944F-B1579B3375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2D1980-1418-4E48-BD84-AE5F0F3199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Edouard Severing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CB4843-428E-4424-A275-C8EA6C8F1C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Wageningen University and Research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1842569-30FD-44C4-8201-8A6ECCC362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12 FEB 2025</a:t>
            </a:r>
          </a:p>
        </p:txBody>
      </p:sp>
      <p:pic>
        <p:nvPicPr>
          <p:cNvPr id="12" name="Picture Placeholder 11" descr="A green and blue logo&#10;&#10;Description automatically generated">
            <a:extLst>
              <a:ext uri="{FF2B5EF4-FFF2-40B4-BE49-F238E27FC236}">
                <a16:creationId xmlns:a16="http://schemas.microsoft.com/office/drawing/2014/main" id="{94A73C89-CE4B-B3B5-870B-0CA353515DD6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8594" r="6748" b="12366"/>
          <a:stretch/>
        </p:blipFill>
        <p:spPr bwMode="auto">
          <a:xfrm>
            <a:off x="8425103" y="4020708"/>
            <a:ext cx="2420697" cy="203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67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79C7C-21E9-7930-7513-4DB05ED3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start from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FC41C-C034-46FC-2124-C42295D8C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necessary from scratch </a:t>
            </a:r>
          </a:p>
          <a:p>
            <a:r>
              <a:rPr lang="en-US" dirty="0"/>
              <a:t>Keep the original idea of the WP4 pipeline as far as possible </a:t>
            </a:r>
          </a:p>
          <a:p>
            <a:r>
              <a:rPr lang="en-US" dirty="0"/>
              <a:t>Enhance memory performance:</a:t>
            </a:r>
          </a:p>
          <a:p>
            <a:pPr lvl="1"/>
            <a:r>
              <a:rPr lang="en-US" dirty="0"/>
              <a:t>Try to integrate the old WP6 pipeline </a:t>
            </a:r>
          </a:p>
          <a:p>
            <a:pPr lvl="1"/>
            <a:r>
              <a:rPr lang="en-US" dirty="0"/>
              <a:t>Also check if there is an R only solution but with better memory management </a:t>
            </a:r>
          </a:p>
          <a:p>
            <a:r>
              <a:rPr lang="en-US" dirty="0"/>
              <a:t>Build the pipeline using a big-data example </a:t>
            </a:r>
          </a:p>
          <a:p>
            <a:pPr lvl="1"/>
            <a:r>
              <a:rPr lang="en-US" dirty="0"/>
              <a:t>add features that I normally would use to ensure quality of the analysis (incl. plots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Build the pipeline such that we can add a command line interface to make it fully stand alone.</a:t>
            </a:r>
          </a:p>
          <a:p>
            <a:r>
              <a:rPr lang="en-US" dirty="0"/>
              <a:t>Assess if it is necessary to containerize.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A982EE-B5A5-6F29-F699-EBC0EE3E6D4D}"/>
              </a:ext>
            </a:extLst>
          </p:cNvPr>
          <p:cNvSpPr txBox="1"/>
          <p:nvPr/>
        </p:nvSpPr>
        <p:spPr>
          <a:xfrm>
            <a:off x="3124200" y="451811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accent4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08671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16FC-83E1-6C86-43B8-BDCF8663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GWAS pipeline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ED5F0-5FB4-8EC2-3C78-2FFA84E3F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901518" cy="38853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Genotype data (Required)</a:t>
            </a:r>
          </a:p>
          <a:p>
            <a:pPr lvl="1"/>
            <a:r>
              <a:rPr lang="en-US" dirty="0"/>
              <a:t>SNP calls for now in VCF format</a:t>
            </a:r>
          </a:p>
          <a:p>
            <a:pPr lvl="1"/>
            <a:r>
              <a:rPr lang="en-US" dirty="0"/>
              <a:t>For testing we WGS data from 440 Lettuce accessions (~12,983,735)</a:t>
            </a:r>
          </a:p>
          <a:p>
            <a:pPr lvl="1"/>
            <a:endParaRPr lang="en-US" dirty="0"/>
          </a:p>
          <a:p>
            <a:r>
              <a:rPr lang="en-US" dirty="0"/>
              <a:t>Phenotype data (Required)</a:t>
            </a:r>
          </a:p>
          <a:p>
            <a:pPr lvl="1"/>
            <a:r>
              <a:rPr lang="en-US" dirty="0"/>
              <a:t>For now only in tab-separated file format with header! </a:t>
            </a:r>
          </a:p>
          <a:p>
            <a:pPr lvl="1"/>
            <a:r>
              <a:rPr lang="en-US" dirty="0"/>
              <a:t>Here we use flowering time from a precision collection sheet that CGN had available</a:t>
            </a:r>
          </a:p>
          <a:p>
            <a:pPr lvl="1"/>
            <a:endParaRPr lang="en-US" dirty="0"/>
          </a:p>
          <a:p>
            <a:r>
              <a:rPr lang="en-US" dirty="0"/>
              <a:t>Mapping (Optional)</a:t>
            </a:r>
          </a:p>
          <a:p>
            <a:pPr lvl="1"/>
            <a:r>
              <a:rPr lang="en-US" dirty="0"/>
              <a:t>Consider this to be like a passport file in tab-separated format with header!</a:t>
            </a:r>
          </a:p>
          <a:p>
            <a:pPr lvl="1"/>
            <a:r>
              <a:rPr lang="en-US" dirty="0"/>
              <a:t>I will show its use in a few slides. </a:t>
            </a:r>
          </a:p>
          <a:p>
            <a:pPr lvl="1"/>
            <a:r>
              <a:rPr lang="en-US" dirty="0"/>
              <a:t>For illustration we extracted species information from the Passport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767F4-048C-7CF6-ADF4-898D5ADDB4F7}"/>
              </a:ext>
            </a:extLst>
          </p:cNvPr>
          <p:cNvSpPr txBox="1"/>
          <p:nvPr/>
        </p:nvSpPr>
        <p:spPr>
          <a:xfrm>
            <a:off x="703818" y="5911209"/>
            <a:ext cx="10784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I wasn’t able to retrieve these data from </a:t>
            </a:r>
            <a:r>
              <a:rPr lang="en-US" sz="2000" b="1" dirty="0" err="1">
                <a:solidFill>
                  <a:schemeClr val="tx2"/>
                </a:solidFill>
              </a:rPr>
              <a:t>BraPi</a:t>
            </a:r>
            <a:r>
              <a:rPr lang="en-US" sz="2000" b="1" dirty="0">
                <a:solidFill>
                  <a:schemeClr val="tx2"/>
                </a:solidFill>
              </a:rPr>
              <a:t> end-points yet, but that will be possible in the Future: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Saves headaches, especially with mismatching identifiers  </a:t>
            </a:r>
          </a:p>
        </p:txBody>
      </p:sp>
    </p:spTree>
    <p:extLst>
      <p:ext uri="{BB962C8B-B14F-4D97-AF65-F5344CB8AC3E}">
        <p14:creationId xmlns:p14="http://schemas.microsoft.com/office/powerpoint/2010/main" val="1534900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A164-EE87-24D2-569F-7BD09C6E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final note on the input for the pipeline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ED24E2-E61E-098D-272D-1A0337CDF659}"/>
              </a:ext>
            </a:extLst>
          </p:cNvPr>
          <p:cNvGrpSpPr/>
          <p:nvPr/>
        </p:nvGrpSpPr>
        <p:grpSpPr>
          <a:xfrm>
            <a:off x="8158579" y="3703414"/>
            <a:ext cx="3474164" cy="2811542"/>
            <a:chOff x="8120449" y="3948617"/>
            <a:chExt cx="3474164" cy="28115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10C87D-A3BC-93BB-3DD7-85E2E2DA7723}"/>
                </a:ext>
              </a:extLst>
            </p:cNvPr>
            <p:cNvGrpSpPr/>
            <p:nvPr/>
          </p:nvGrpSpPr>
          <p:grpSpPr>
            <a:xfrm>
              <a:off x="8184997" y="3948617"/>
              <a:ext cx="3409616" cy="1577740"/>
              <a:chOff x="8184997" y="3948617"/>
              <a:chExt cx="3409616" cy="1577740"/>
            </a:xfrm>
          </p:grpSpPr>
          <p:pic>
            <p:nvPicPr>
              <p:cNvPr id="10" name="Picture 8" descr="Download Icon Afbeelding door SyntaxArt Studio · Creative Fabrica">
                <a:extLst>
                  <a:ext uri="{FF2B5EF4-FFF2-40B4-BE49-F238E27FC236}">
                    <a16:creationId xmlns:a16="http://schemas.microsoft.com/office/drawing/2014/main" id="{027287F1-48DC-612B-F0B0-442505DD20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4997" y="3948617"/>
                <a:ext cx="2357942" cy="15777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4C40CAE0-CFCC-CFD1-F9AA-011034ED84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26919" y="4550114"/>
                <a:ext cx="300202" cy="2825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Wageningen University &amp; Research - Kiemt">
                <a:extLst>
                  <a:ext uri="{FF2B5EF4-FFF2-40B4-BE49-F238E27FC236}">
                    <a16:creationId xmlns:a16="http://schemas.microsoft.com/office/drawing/2014/main" id="{0631BADD-135C-6482-25E7-2BA0A5A624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43947" y="4134918"/>
                <a:ext cx="1450666" cy="1057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26651C-3A9D-26D0-54EB-FB09368A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93873" y="5381464"/>
              <a:ext cx="649066" cy="64906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47E08B-600D-8FFC-61F3-A4D0A417A183}"/>
                </a:ext>
              </a:extLst>
            </p:cNvPr>
            <p:cNvSpPr txBox="1"/>
            <p:nvPr/>
          </p:nvSpPr>
          <p:spPr>
            <a:xfrm>
              <a:off x="9528269" y="6113828"/>
              <a:ext cx="14571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Phenotype/</a:t>
              </a:r>
            </a:p>
            <a:p>
              <a:pPr algn="ctr"/>
              <a:r>
                <a:rPr lang="en-US" dirty="0"/>
                <a:t>Passport data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F93BE8-D94C-5B4C-87BB-F7ECF3C82C03}"/>
                </a:ext>
              </a:extLst>
            </p:cNvPr>
            <p:cNvSpPr txBox="1"/>
            <p:nvPr/>
          </p:nvSpPr>
          <p:spPr>
            <a:xfrm>
              <a:off x="8207012" y="5489480"/>
              <a:ext cx="102143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A/T  C/T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A/A  C/C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G/G  T/T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ECE6D0-1205-2F24-1640-349A1072B474}"/>
                </a:ext>
              </a:extLst>
            </p:cNvPr>
            <p:cNvSpPr txBox="1"/>
            <p:nvPr/>
          </p:nvSpPr>
          <p:spPr>
            <a:xfrm>
              <a:off x="8120449" y="634872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Genotype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CB618CA-78FF-1B04-611D-B8CFDC978962}"/>
              </a:ext>
            </a:extLst>
          </p:cNvPr>
          <p:cNvGrpSpPr/>
          <p:nvPr/>
        </p:nvGrpSpPr>
        <p:grpSpPr>
          <a:xfrm>
            <a:off x="1172841" y="3116763"/>
            <a:ext cx="3741315" cy="1577740"/>
            <a:chOff x="1134711" y="3361966"/>
            <a:chExt cx="3741315" cy="1577740"/>
          </a:xfrm>
        </p:grpSpPr>
        <p:pic>
          <p:nvPicPr>
            <p:cNvPr id="14" name="Picture 8" descr="Download Icon Afbeelding door SyntaxArt Studio · Creative Fabrica">
              <a:extLst>
                <a:ext uri="{FF2B5EF4-FFF2-40B4-BE49-F238E27FC236}">
                  <a16:creationId xmlns:a16="http://schemas.microsoft.com/office/drawing/2014/main" id="{B79DDF54-4EF0-8D01-12A8-6E433FA1C1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711" y="3361966"/>
              <a:ext cx="2357942" cy="1577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DD8C6021-59A1-76FC-CE69-28DB28EFF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445" y="3971564"/>
              <a:ext cx="300202" cy="282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B4EDFD8-4327-09DC-472D-F8E4AE8CD2B9}"/>
                </a:ext>
              </a:extLst>
            </p:cNvPr>
            <p:cNvSpPr txBox="1"/>
            <p:nvPr/>
          </p:nvSpPr>
          <p:spPr>
            <a:xfrm>
              <a:off x="3072647" y="3907323"/>
              <a:ext cx="1803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Download scripts</a:t>
              </a:r>
            </a:p>
          </p:txBody>
        </p:sp>
      </p:grpSp>
      <p:pic>
        <p:nvPicPr>
          <p:cNvPr id="17" name="Grafik 98">
            <a:extLst>
              <a:ext uri="{FF2B5EF4-FFF2-40B4-BE49-F238E27FC236}">
                <a16:creationId xmlns:a16="http://schemas.microsoft.com/office/drawing/2014/main" id="{CB7BC2F1-6E16-9627-7243-1E961BF3E0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6330" y="2534770"/>
            <a:ext cx="2710482" cy="739222"/>
          </a:xfrm>
          <a:prstGeom prst="rect">
            <a:avLst/>
          </a:prstGeom>
        </p:spPr>
      </p:pic>
      <p:pic>
        <p:nvPicPr>
          <p:cNvPr id="18" name="Picture 2" descr="Institut des Sciences des Plantes de Montpellier | Institut des Sciences  des Plantes de Montpellier">
            <a:extLst>
              <a:ext uri="{FF2B5EF4-FFF2-40B4-BE49-F238E27FC236}">
                <a16:creationId xmlns:a16="http://schemas.microsoft.com/office/drawing/2014/main" id="{39C59C83-E972-024F-5099-A0FC2EBAB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10" y="2484494"/>
            <a:ext cx="595071" cy="1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8F06891-76CB-7582-74CF-6B26A3B9072A}"/>
              </a:ext>
            </a:extLst>
          </p:cNvPr>
          <p:cNvGrpSpPr/>
          <p:nvPr/>
        </p:nvGrpSpPr>
        <p:grpSpPr>
          <a:xfrm>
            <a:off x="8604571" y="2186070"/>
            <a:ext cx="2518645" cy="1796169"/>
            <a:chOff x="8566441" y="2431273"/>
            <a:chExt cx="2518645" cy="179616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56EEC74-DBBF-32E5-E56E-749C61568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66441" y="2431273"/>
              <a:ext cx="1508015" cy="1796169"/>
            </a:xfrm>
            <a:prstGeom prst="rect">
              <a:avLst/>
            </a:prstGeom>
          </p:spPr>
        </p:pic>
        <p:pic>
          <p:nvPicPr>
            <p:cNvPr id="21" name="Picture 24">
              <a:extLst>
                <a:ext uri="{FF2B5EF4-FFF2-40B4-BE49-F238E27FC236}">
                  <a16:creationId xmlns:a16="http://schemas.microsoft.com/office/drawing/2014/main" id="{4B2E777E-758B-4456-DA83-7D08E05D9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6866" y="3202850"/>
              <a:ext cx="819533" cy="457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Leibniz Institute of Plant Genetics and Crop Plant Research - Associate  Partner of the Göttingen Campus">
              <a:extLst>
                <a:ext uri="{FF2B5EF4-FFF2-40B4-BE49-F238E27FC236}">
                  <a16:creationId xmlns:a16="http://schemas.microsoft.com/office/drawing/2014/main" id="{74EDF5F2-53D3-9785-D2AA-EB89B2CF9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8406" y="2697232"/>
              <a:ext cx="866680" cy="406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17CA92-8841-8208-6F37-0D893B2CE732}"/>
              </a:ext>
            </a:extLst>
          </p:cNvPr>
          <p:cNvGrpSpPr/>
          <p:nvPr/>
        </p:nvGrpSpPr>
        <p:grpSpPr>
          <a:xfrm>
            <a:off x="977579" y="4711162"/>
            <a:ext cx="2861795" cy="1317945"/>
            <a:chOff x="939449" y="4956365"/>
            <a:chExt cx="2861795" cy="131794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C395354-1376-17F2-8191-EBBD5C2D6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8114" y="4956365"/>
              <a:ext cx="649066" cy="64906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8ACFA4-11B0-30D4-D325-E7AEAF6DE068}"/>
                </a:ext>
              </a:extLst>
            </p:cNvPr>
            <p:cNvSpPr txBox="1"/>
            <p:nvPr/>
          </p:nvSpPr>
          <p:spPr>
            <a:xfrm>
              <a:off x="2344050" y="5627979"/>
              <a:ext cx="14571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Phenotype/</a:t>
              </a:r>
            </a:p>
            <a:p>
              <a:pPr algn="ctr"/>
              <a:r>
                <a:rPr lang="en-US" dirty="0"/>
                <a:t>Passport data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EB6FEC-36FD-9A29-E61D-ACC85E8E6272}"/>
                </a:ext>
              </a:extLst>
            </p:cNvPr>
            <p:cNvSpPr txBox="1"/>
            <p:nvPr/>
          </p:nvSpPr>
          <p:spPr>
            <a:xfrm>
              <a:off x="1014467" y="4981648"/>
              <a:ext cx="1021433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A/T  C/T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A/A  C/C 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G/G  T/T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6EF504-2205-EF9C-BE4A-164C0E2BA68F}"/>
                </a:ext>
              </a:extLst>
            </p:cNvPr>
            <p:cNvSpPr txBox="1"/>
            <p:nvPr/>
          </p:nvSpPr>
          <p:spPr>
            <a:xfrm>
              <a:off x="939449" y="576647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Genotype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3D06D59-7E0D-9EBB-3420-AE93C303DBBB}"/>
              </a:ext>
            </a:extLst>
          </p:cNvPr>
          <p:cNvSpPr txBox="1"/>
          <p:nvPr/>
        </p:nvSpPr>
        <p:spPr>
          <a:xfrm>
            <a:off x="850900" y="1690688"/>
            <a:ext cx="2930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Existing WP5/WP6 container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47827B06-8733-4BA5-72FD-3F978337E951}"/>
              </a:ext>
            </a:extLst>
          </p:cNvPr>
          <p:cNvSpPr/>
          <p:nvPr/>
        </p:nvSpPr>
        <p:spPr>
          <a:xfrm>
            <a:off x="5403308" y="3638983"/>
            <a:ext cx="1843087" cy="34777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97A39C-D95B-E2F7-8ED2-300DF3E65543}"/>
              </a:ext>
            </a:extLst>
          </p:cNvPr>
          <p:cNvSpPr txBox="1"/>
          <p:nvPr/>
        </p:nvSpPr>
        <p:spPr>
          <a:xfrm>
            <a:off x="8414165" y="1691268"/>
            <a:ext cx="2334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New container (IDEAL)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ED772F-40B9-A978-4F5D-5137C383924C}"/>
              </a:ext>
            </a:extLst>
          </p:cNvPr>
          <p:cNvSpPr txBox="1"/>
          <p:nvPr/>
        </p:nvSpPr>
        <p:spPr>
          <a:xfrm>
            <a:off x="977579" y="6212747"/>
            <a:ext cx="260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Matching IDs is problem </a:t>
            </a:r>
          </a:p>
        </p:txBody>
      </p:sp>
    </p:spTree>
    <p:extLst>
      <p:ext uri="{BB962C8B-B14F-4D97-AF65-F5344CB8AC3E}">
        <p14:creationId xmlns:p14="http://schemas.microsoft.com/office/powerpoint/2010/main" val="42004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ABA59B6-38E7-6B90-3F6F-FFDED8A19AE3}"/>
              </a:ext>
            </a:extLst>
          </p:cNvPr>
          <p:cNvSpPr/>
          <p:nvPr/>
        </p:nvSpPr>
        <p:spPr>
          <a:xfrm>
            <a:off x="7276977" y="3020706"/>
            <a:ext cx="3003810" cy="35650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14B4D-F2D7-37BA-84B7-FA7C8E8D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huge genotypic data sets in R on computers with modest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8C78E-40C1-C3FF-EC99-3C1BED63942F}"/>
              </a:ext>
            </a:extLst>
          </p:cNvPr>
          <p:cNvSpPr txBox="1"/>
          <p:nvPr/>
        </p:nvSpPr>
        <p:spPr>
          <a:xfrm>
            <a:off x="7751404" y="3020707"/>
            <a:ext cx="2084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External Processing </a:t>
            </a:r>
          </a:p>
          <a:p>
            <a:pPr algn="ctr"/>
            <a:r>
              <a:rPr lang="en-US" b="1" dirty="0"/>
              <a:t>(PLINK 1.9)</a:t>
            </a:r>
          </a:p>
          <a:p>
            <a:pPr algn="ctr"/>
            <a:r>
              <a:rPr lang="en-US" b="1" dirty="0"/>
              <a:t>Bed format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5E92BA-F23B-0DE3-74EB-EB774A95BAF2}"/>
              </a:ext>
            </a:extLst>
          </p:cNvPr>
          <p:cNvGrpSpPr/>
          <p:nvPr/>
        </p:nvGrpSpPr>
        <p:grpSpPr>
          <a:xfrm>
            <a:off x="2105220" y="3020707"/>
            <a:ext cx="2830968" cy="3650778"/>
            <a:chOff x="1802296" y="3429000"/>
            <a:chExt cx="2830968" cy="36507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0FB4B8-BDD6-6A92-257D-DDD2517B7A27}"/>
                </a:ext>
              </a:extLst>
            </p:cNvPr>
            <p:cNvSpPr/>
            <p:nvPr/>
          </p:nvSpPr>
          <p:spPr>
            <a:xfrm>
              <a:off x="1802296" y="3429000"/>
              <a:ext cx="2792226" cy="365077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B834ACA-6B56-917F-CFC2-D7D6995F2E73}"/>
                </a:ext>
              </a:extLst>
            </p:cNvPr>
            <p:cNvSpPr txBox="1"/>
            <p:nvPr/>
          </p:nvSpPr>
          <p:spPr>
            <a:xfrm>
              <a:off x="1981383" y="3441172"/>
              <a:ext cx="222246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In R processing using </a:t>
              </a:r>
            </a:p>
            <a:p>
              <a:pPr algn="ctr"/>
              <a:r>
                <a:rPr lang="en-US" b="1" dirty="0"/>
                <a:t>GDS file format</a:t>
              </a:r>
            </a:p>
            <a:p>
              <a:pPr algn="ctr"/>
              <a:r>
                <a:rPr lang="en-US" b="1" dirty="0" err="1"/>
                <a:t>SNPrelate</a:t>
              </a:r>
              <a:r>
                <a:rPr lang="en-US" b="1" dirty="0"/>
                <a:t>, </a:t>
              </a:r>
              <a:r>
                <a:rPr lang="en-US" b="1" dirty="0" err="1"/>
                <a:t>SeqArray</a:t>
              </a:r>
              <a:endParaRPr lang="en-US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DE9C39-21B1-DD9B-C451-DCA1BB466242}"/>
                </a:ext>
              </a:extLst>
            </p:cNvPr>
            <p:cNvSpPr txBox="1"/>
            <p:nvPr/>
          </p:nvSpPr>
          <p:spPr>
            <a:xfrm>
              <a:off x="1952017" y="4525233"/>
              <a:ext cx="2681247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/>
                <a:t>Pros:</a:t>
              </a:r>
            </a:p>
            <a:p>
              <a:r>
                <a:rPr lang="en-US" sz="1600" dirty="0"/>
                <a:t>No external software needed</a:t>
              </a:r>
            </a:p>
            <a:p>
              <a:r>
                <a:rPr lang="en-US" sz="1600" dirty="0"/>
                <a:t>Relatively fast</a:t>
              </a:r>
            </a:p>
            <a:p>
              <a:r>
                <a:rPr lang="en-US" sz="1600" dirty="0"/>
                <a:t>Memory efficient</a:t>
              </a:r>
            </a:p>
            <a:p>
              <a:r>
                <a:rPr lang="en-US" sz="1600" dirty="0"/>
                <a:t>Works on </a:t>
              </a:r>
              <a:r>
                <a:rPr lang="en-US" sz="1600" dirty="0" err="1"/>
                <a:t>Linux,Windows,Mac</a:t>
              </a:r>
              <a:endParaRPr lang="en-US" sz="1600" dirty="0"/>
            </a:p>
            <a:p>
              <a:endParaRPr lang="en-US" sz="1600" dirty="0"/>
            </a:p>
            <a:p>
              <a:r>
                <a:rPr lang="en-US" sz="1600" b="1" i="1" dirty="0"/>
                <a:t>Cons:</a:t>
              </a:r>
            </a:p>
            <a:p>
              <a:r>
                <a:rPr lang="en-US" sz="1600" b="1" dirty="0"/>
                <a:t>GDS file construction slow!</a:t>
              </a:r>
            </a:p>
            <a:p>
              <a:r>
                <a:rPr lang="en-US" sz="1600" b="1" dirty="0"/>
                <a:t>Repeated stuck file-handles</a:t>
              </a:r>
            </a:p>
            <a:p>
              <a:r>
                <a:rPr lang="en-US" sz="1600" b="1" dirty="0"/>
                <a:t>More tricky to implement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AB8BA27-5F6F-A7B5-4092-BC6C3AC5C06A}"/>
              </a:ext>
            </a:extLst>
          </p:cNvPr>
          <p:cNvSpPr txBox="1"/>
          <p:nvPr/>
        </p:nvSpPr>
        <p:spPr>
          <a:xfrm>
            <a:off x="7409679" y="4229985"/>
            <a:ext cx="29268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Pros:</a:t>
            </a:r>
          </a:p>
          <a:p>
            <a:r>
              <a:rPr lang="en-US" sz="1600" dirty="0"/>
              <a:t>Relatively fast</a:t>
            </a:r>
          </a:p>
          <a:p>
            <a:r>
              <a:rPr lang="en-US" sz="1600" dirty="0"/>
              <a:t>Memory efficient</a:t>
            </a:r>
          </a:p>
          <a:p>
            <a:r>
              <a:rPr lang="en-US" sz="1600" dirty="0"/>
              <a:t>Bed file creation is fast</a:t>
            </a:r>
          </a:p>
          <a:p>
            <a:r>
              <a:rPr lang="en-US" sz="1600" dirty="0"/>
              <a:t>No re-calculations*</a:t>
            </a:r>
          </a:p>
          <a:p>
            <a:r>
              <a:rPr lang="en-US" sz="1600" dirty="0"/>
              <a:t>Works on </a:t>
            </a:r>
            <a:r>
              <a:rPr lang="en-US" sz="1600" dirty="0" err="1"/>
              <a:t>Linux,Windows,Mac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i="1" dirty="0"/>
              <a:t>Cons:</a:t>
            </a:r>
          </a:p>
          <a:p>
            <a:r>
              <a:rPr lang="en-US" sz="1600" b="1" dirty="0"/>
              <a:t>External non-R software needed</a:t>
            </a:r>
          </a:p>
          <a:p>
            <a:endParaRPr lang="en-US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F0A83-EAF7-3B82-21DA-B9A9F689D713}"/>
              </a:ext>
            </a:extLst>
          </p:cNvPr>
          <p:cNvSpPr txBox="1"/>
          <p:nvPr/>
        </p:nvSpPr>
        <p:spPr>
          <a:xfrm>
            <a:off x="838200" y="1723118"/>
            <a:ext cx="897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Challenge: </a:t>
            </a:r>
            <a:r>
              <a:rPr lang="en-US" dirty="0"/>
              <a:t>How to process huge genotypic data sets in R without overloading the memory.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0DF14-FF75-1866-93B8-DAB9A20BA14D}"/>
              </a:ext>
            </a:extLst>
          </p:cNvPr>
          <p:cNvSpPr txBox="1"/>
          <p:nvPr/>
        </p:nvSpPr>
        <p:spPr>
          <a:xfrm>
            <a:off x="838200" y="2204751"/>
            <a:ext cx="847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Solution: </a:t>
            </a:r>
            <a:r>
              <a:rPr lang="en-US" dirty="0"/>
              <a:t>Prevent importing the full genotype matrix into memory for as long as possible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6581D-7156-C15C-77EC-9D39E10D8D8B}"/>
              </a:ext>
            </a:extLst>
          </p:cNvPr>
          <p:cNvSpPr txBox="1"/>
          <p:nvPr/>
        </p:nvSpPr>
        <p:spPr>
          <a:xfrm>
            <a:off x="2804674" y="2605206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Solution 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523ECF-879D-8B09-13D7-3A5DF79A9547}"/>
              </a:ext>
            </a:extLst>
          </p:cNvPr>
          <p:cNvSpPr txBox="1"/>
          <p:nvPr/>
        </p:nvSpPr>
        <p:spPr>
          <a:xfrm>
            <a:off x="8057340" y="2623135"/>
            <a:ext cx="1250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Solution II</a:t>
            </a:r>
          </a:p>
        </p:txBody>
      </p:sp>
    </p:spTree>
    <p:extLst>
      <p:ext uri="{BB962C8B-B14F-4D97-AF65-F5344CB8AC3E}">
        <p14:creationId xmlns:p14="http://schemas.microsoft.com/office/powerpoint/2010/main" val="109540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90A5C-6285-CF3C-7F24-0E029A16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Genotype Quality control/Diagnostics (I)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6F41FE-8C1F-C531-A2AF-B0F1D2CE31A7}"/>
              </a:ext>
            </a:extLst>
          </p:cNvPr>
          <p:cNvSpPr txBox="1"/>
          <p:nvPr/>
        </p:nvSpPr>
        <p:spPr>
          <a:xfrm>
            <a:off x="1217391" y="2903260"/>
            <a:ext cx="3230372" cy="2585323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I3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SNP1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AA	AA	..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SNP2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TT	..	..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SNP3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..	CG	GG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SNP4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..	TG	TT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SNP5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..	TC	CC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SNP6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TA	TA	AA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SNP7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CT	TT	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………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FFC2E7-7FD6-10C0-F967-48504380FE3E}"/>
              </a:ext>
            </a:extLst>
          </p:cNvPr>
          <p:cNvGrpSpPr/>
          <p:nvPr/>
        </p:nvGrpSpPr>
        <p:grpSpPr>
          <a:xfrm>
            <a:off x="4679598" y="1215023"/>
            <a:ext cx="6450571" cy="2849214"/>
            <a:chOff x="4679598" y="1215023"/>
            <a:chExt cx="6450571" cy="2849214"/>
          </a:xfrm>
        </p:grpSpPr>
        <p:pic>
          <p:nvPicPr>
            <p:cNvPr id="7" name="Picture 6" descr="A graph with a number of bars&#10;&#10;Description automatically generated with medium confidence">
              <a:extLst>
                <a:ext uri="{FF2B5EF4-FFF2-40B4-BE49-F238E27FC236}">
                  <a16:creationId xmlns:a16="http://schemas.microsoft.com/office/drawing/2014/main" id="{C8132917-D221-5E20-364C-A3537416E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0955" y="1215023"/>
              <a:ext cx="2849214" cy="2849214"/>
            </a:xfrm>
            <a:prstGeom prst="rect">
              <a:avLst/>
            </a:prstGeom>
          </p:spPr>
        </p:pic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FE7277CF-FA92-C777-E297-732A8D2E9B3E}"/>
                </a:ext>
              </a:extLst>
            </p:cNvPr>
            <p:cNvCxnSpPr>
              <a:stCxn id="5" idx="3"/>
              <a:endCxn id="7" idx="1"/>
            </p:cNvCxnSpPr>
            <p:nvPr/>
          </p:nvCxnSpPr>
          <p:spPr>
            <a:xfrm flipV="1">
              <a:off x="4679598" y="2639630"/>
              <a:ext cx="3601357" cy="709856"/>
            </a:xfrm>
            <a:prstGeom prst="bentConnector3">
              <a:avLst>
                <a:gd name="adj1" fmla="val 50000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5923E7-22FE-543D-900E-3654C236984F}"/>
              </a:ext>
            </a:extLst>
          </p:cNvPr>
          <p:cNvGrpSpPr/>
          <p:nvPr/>
        </p:nvGrpSpPr>
        <p:grpSpPr>
          <a:xfrm>
            <a:off x="2355538" y="4129406"/>
            <a:ext cx="8774631" cy="2710073"/>
            <a:chOff x="2355538" y="4129406"/>
            <a:chExt cx="8774631" cy="2710073"/>
          </a:xfrm>
        </p:grpSpPr>
        <p:pic>
          <p:nvPicPr>
            <p:cNvPr id="10" name="Picture 9" descr="A graph of a graph&#10;&#10;Description automatically generated">
              <a:extLst>
                <a:ext uri="{FF2B5EF4-FFF2-40B4-BE49-F238E27FC236}">
                  <a16:creationId xmlns:a16="http://schemas.microsoft.com/office/drawing/2014/main" id="{81D3DE63-5528-D949-8592-8C05A040F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096" y="4129406"/>
              <a:ext cx="2710073" cy="2710073"/>
            </a:xfrm>
            <a:prstGeom prst="rect">
              <a:avLst/>
            </a:prstGeom>
          </p:spPr>
        </p:pic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8E6E3A35-EBC4-7CA5-D53E-6A3A0C80E527}"/>
                </a:ext>
              </a:extLst>
            </p:cNvPr>
            <p:cNvCxnSpPr>
              <a:stCxn id="8" idx="1"/>
            </p:cNvCxnSpPr>
            <p:nvPr/>
          </p:nvCxnSpPr>
          <p:spPr>
            <a:xfrm rot="16200000" flipH="1">
              <a:off x="5165847" y="2808613"/>
              <a:ext cx="304799" cy="5925417"/>
            </a:xfrm>
            <a:prstGeom prst="bentConnector2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C2C0EA-FC0F-DD55-90B8-6390DCE39839}"/>
              </a:ext>
            </a:extLst>
          </p:cNvPr>
          <p:cNvGrpSpPr/>
          <p:nvPr/>
        </p:nvGrpSpPr>
        <p:grpSpPr>
          <a:xfrm>
            <a:off x="985555" y="3190460"/>
            <a:ext cx="4939972" cy="630892"/>
            <a:chOff x="985555" y="3190460"/>
            <a:chExt cx="4939972" cy="6308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7B4DC1-83DE-909A-0353-CE19D199476C}"/>
                </a:ext>
              </a:extLst>
            </p:cNvPr>
            <p:cNvSpPr/>
            <p:nvPr/>
          </p:nvSpPr>
          <p:spPr>
            <a:xfrm>
              <a:off x="985555" y="3190460"/>
              <a:ext cx="3694043" cy="318052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E22E7E-C3D5-1E35-13E2-185CFFD70896}"/>
                </a:ext>
              </a:extLst>
            </p:cNvPr>
            <p:cNvSpPr txBox="1"/>
            <p:nvPr/>
          </p:nvSpPr>
          <p:spPr>
            <a:xfrm>
              <a:off x="4710964" y="3452020"/>
              <a:ext cx="1214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Per marker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73A5485-88BB-0DD8-1E41-70921718098B}"/>
              </a:ext>
            </a:extLst>
          </p:cNvPr>
          <p:cNvGrpSpPr/>
          <p:nvPr/>
        </p:nvGrpSpPr>
        <p:grpSpPr>
          <a:xfrm>
            <a:off x="985555" y="2769709"/>
            <a:ext cx="1598622" cy="3186278"/>
            <a:chOff x="985555" y="2769709"/>
            <a:chExt cx="1598622" cy="31862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EBE4BA-CC83-AC00-92F6-02FE6D0D2B69}"/>
                </a:ext>
              </a:extLst>
            </p:cNvPr>
            <p:cNvSpPr/>
            <p:nvPr/>
          </p:nvSpPr>
          <p:spPr>
            <a:xfrm rot="16200000">
              <a:off x="930931" y="3965677"/>
              <a:ext cx="2849213" cy="45727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F65536-9042-BC2F-8A71-81BA90E17F7E}"/>
                </a:ext>
              </a:extLst>
            </p:cNvPr>
            <p:cNvSpPr txBox="1"/>
            <p:nvPr/>
          </p:nvSpPr>
          <p:spPr>
            <a:xfrm>
              <a:off x="985555" y="5586655"/>
              <a:ext cx="1214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Per marker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85DA8C-9EBA-2C1C-AA39-3611C55C03CB}"/>
              </a:ext>
            </a:extLst>
          </p:cNvPr>
          <p:cNvGrpSpPr/>
          <p:nvPr/>
        </p:nvGrpSpPr>
        <p:grpSpPr>
          <a:xfrm>
            <a:off x="8258087" y="4890051"/>
            <a:ext cx="3095713" cy="728870"/>
            <a:chOff x="8258087" y="4890051"/>
            <a:chExt cx="3095713" cy="72887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F8342D8-C6FD-2879-30FB-60900829FB6B}"/>
                </a:ext>
              </a:extLst>
            </p:cNvPr>
            <p:cNvCxnSpPr>
              <a:cxnSpLocks/>
            </p:cNvCxnSpPr>
            <p:nvPr/>
          </p:nvCxnSpPr>
          <p:spPr>
            <a:xfrm>
              <a:off x="10058400" y="4890051"/>
              <a:ext cx="1295400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C158889-4437-4A77-5C56-ABCF352C29FB}"/>
                </a:ext>
              </a:extLst>
            </p:cNvPr>
            <p:cNvCxnSpPr>
              <a:cxnSpLocks/>
            </p:cNvCxnSpPr>
            <p:nvPr/>
          </p:nvCxnSpPr>
          <p:spPr>
            <a:xfrm>
              <a:off x="10065102" y="5618921"/>
              <a:ext cx="128869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858592C-3408-E18F-07E8-1010C4287A96}"/>
                </a:ext>
              </a:extLst>
            </p:cNvPr>
            <p:cNvSpPr txBox="1"/>
            <p:nvPr/>
          </p:nvSpPr>
          <p:spPr>
            <a:xfrm>
              <a:off x="8258087" y="4999754"/>
              <a:ext cx="1821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Seem like groups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B2A8229-9E12-48CD-33FA-054C5DA0E9AC}"/>
              </a:ext>
            </a:extLst>
          </p:cNvPr>
          <p:cNvSpPr txBox="1"/>
          <p:nvPr/>
        </p:nvSpPr>
        <p:spPr>
          <a:xfrm>
            <a:off x="274275" y="6473328"/>
            <a:ext cx="3150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Separate calls for GDS and Plink</a:t>
            </a:r>
          </a:p>
        </p:txBody>
      </p:sp>
    </p:spTree>
    <p:extLst>
      <p:ext uri="{BB962C8B-B14F-4D97-AF65-F5344CB8AC3E}">
        <p14:creationId xmlns:p14="http://schemas.microsoft.com/office/powerpoint/2010/main" val="211818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B50DBF2-70EF-BFB1-52D6-ADA8E51F0901}"/>
              </a:ext>
            </a:extLst>
          </p:cNvPr>
          <p:cNvGrpSpPr/>
          <p:nvPr/>
        </p:nvGrpSpPr>
        <p:grpSpPr>
          <a:xfrm>
            <a:off x="6807135" y="1465832"/>
            <a:ext cx="5106569" cy="5386798"/>
            <a:chOff x="6807135" y="1465832"/>
            <a:chExt cx="5106569" cy="5386798"/>
          </a:xfrm>
        </p:grpSpPr>
        <p:pic>
          <p:nvPicPr>
            <p:cNvPr id="17" name="Picture 16" descr="A diagram of a tree&#10;&#10;Description automatically generated">
              <a:extLst>
                <a:ext uri="{FF2B5EF4-FFF2-40B4-BE49-F238E27FC236}">
                  <a16:creationId xmlns:a16="http://schemas.microsoft.com/office/drawing/2014/main" id="{237A3F43-4556-4B98-DFA3-67FA8DEB6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135" y="1465832"/>
              <a:ext cx="4764627" cy="476462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802069-533E-F996-D3BC-B3BC749C6C56}"/>
                </a:ext>
              </a:extLst>
            </p:cNvPr>
            <p:cNvSpPr txBox="1"/>
            <p:nvPr/>
          </p:nvSpPr>
          <p:spPr>
            <a:xfrm>
              <a:off x="7040174" y="5584128"/>
              <a:ext cx="4873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 Identity by state based neighbor joining tree. Explains the observed missing pattern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86D2B8-59B6-7F0B-CF1D-E57F6BFC60F2}"/>
                </a:ext>
              </a:extLst>
            </p:cNvPr>
            <p:cNvSpPr txBox="1"/>
            <p:nvPr/>
          </p:nvSpPr>
          <p:spPr>
            <a:xfrm>
              <a:off x="7040174" y="6206299"/>
              <a:ext cx="4873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One of the reasons why scientist advocate for pan-genomes</a:t>
              </a:r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85EA63-ED8D-1B2E-8077-36B9D1BE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Diagnostics (II) using the mapping (passport info)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2FFFE-DD24-AD27-ED9E-2D006FEA8E33}"/>
              </a:ext>
            </a:extLst>
          </p:cNvPr>
          <p:cNvSpPr txBox="1"/>
          <p:nvPr/>
        </p:nvSpPr>
        <p:spPr>
          <a:xfrm>
            <a:off x="838199" y="1616254"/>
            <a:ext cx="982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Mapping info can be used to see if there are patterns in the data. In this case we will use species info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73111-C7F6-74F0-0ED6-11D37598055A}"/>
              </a:ext>
            </a:extLst>
          </p:cNvPr>
          <p:cNvSpPr txBox="1"/>
          <p:nvPr/>
        </p:nvSpPr>
        <p:spPr>
          <a:xfrm>
            <a:off x="331648" y="6380881"/>
            <a:ext cx="555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 will probably add a box  plot option with statistical test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21A3B514-E2B0-D0D2-06D1-CA0F41EF0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5" y="2249283"/>
            <a:ext cx="3177208" cy="31772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7E42D2-59AD-B4AB-52EF-7AE554A3AD7E}"/>
              </a:ext>
            </a:extLst>
          </p:cNvPr>
          <p:cNvSpPr txBox="1"/>
          <p:nvPr/>
        </p:nvSpPr>
        <p:spPr>
          <a:xfrm>
            <a:off x="649357" y="2667911"/>
            <a:ext cx="2196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Missing rates are not </a:t>
            </a:r>
          </a:p>
          <a:p>
            <a:r>
              <a:rPr lang="en-US" dirty="0"/>
              <a:t>random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90D697-DB42-4FF8-A6D7-5E80D5FDC7CF}"/>
              </a:ext>
            </a:extLst>
          </p:cNvPr>
          <p:cNvSpPr txBox="1"/>
          <p:nvPr/>
        </p:nvSpPr>
        <p:spPr>
          <a:xfrm>
            <a:off x="525649" y="5544416"/>
            <a:ext cx="363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</a:t>
            </a:r>
            <a:r>
              <a:rPr lang="en-US" dirty="0" err="1"/>
              <a:t>barplot</a:t>
            </a:r>
            <a:r>
              <a:rPr lang="en-US" dirty="0"/>
              <a:t> but with species colors</a:t>
            </a:r>
          </a:p>
        </p:txBody>
      </p:sp>
    </p:spTree>
    <p:extLst>
      <p:ext uri="{BB962C8B-B14F-4D97-AF65-F5344CB8AC3E}">
        <p14:creationId xmlns:p14="http://schemas.microsoft.com/office/powerpoint/2010/main" val="38824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08AC-2E60-5DEF-5948-597381D4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 (I)</a:t>
            </a:r>
          </a:p>
        </p:txBody>
      </p:sp>
      <p:pic>
        <p:nvPicPr>
          <p:cNvPr id="1026" name="Picture 2" descr="Verkeersborden &quot;Stop&quot;">
            <a:extLst>
              <a:ext uri="{FF2B5EF4-FFF2-40B4-BE49-F238E27FC236}">
                <a16:creationId xmlns:a16="http://schemas.microsoft.com/office/drawing/2014/main" id="{D3670897-7E11-D18A-D4E4-B2953F5F7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34" y="1690688"/>
            <a:ext cx="2358465" cy="23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288AD6-C530-253F-D4FD-55C8123719A8}"/>
              </a:ext>
            </a:extLst>
          </p:cNvPr>
          <p:cNvSpPr txBox="1"/>
          <p:nvPr/>
        </p:nvSpPr>
        <p:spPr>
          <a:xfrm>
            <a:off x="2011081" y="4136413"/>
            <a:ext cx="9363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Traffic</a:t>
            </a:r>
            <a:r>
              <a:rPr lang="en-US" sz="2400" dirty="0"/>
              <a:t>: Be free to neglect me at your own risk …</a:t>
            </a:r>
          </a:p>
          <a:p>
            <a:endParaRPr lang="en-US" sz="2400" dirty="0"/>
          </a:p>
          <a:p>
            <a:r>
              <a:rPr lang="en-US" sz="2400" b="1" dirty="0"/>
              <a:t>In this pipeline</a:t>
            </a:r>
            <a:r>
              <a:rPr lang="en-US" sz="2400" dirty="0"/>
              <a:t>: Please check the results until here and change parameters if necessary. I promise you that nothing will recalculated unless strictly necessary. (Especially important for the GDS file creation).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6EFFF4-57CC-C564-4AB0-B3A617518DCD}"/>
              </a:ext>
            </a:extLst>
          </p:cNvPr>
          <p:cNvSpPr txBox="1"/>
          <p:nvPr/>
        </p:nvSpPr>
        <p:spPr>
          <a:xfrm>
            <a:off x="4643718" y="6162665"/>
            <a:ext cx="2419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 far so good. </a:t>
            </a:r>
          </a:p>
        </p:txBody>
      </p:sp>
    </p:spTree>
    <p:extLst>
      <p:ext uri="{BB962C8B-B14F-4D97-AF65-F5344CB8AC3E}">
        <p14:creationId xmlns:p14="http://schemas.microsoft.com/office/powerpoint/2010/main" val="205615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41ED6-C01E-E1D0-0784-9493BDB2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of raw VCF files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2394B-C04D-20BC-1531-C1D607B54D87}"/>
              </a:ext>
            </a:extLst>
          </p:cNvPr>
          <p:cNvSpPr txBox="1"/>
          <p:nvPr/>
        </p:nvSpPr>
        <p:spPr>
          <a:xfrm>
            <a:off x="838200" y="1531662"/>
            <a:ext cx="4210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Filtering</a:t>
            </a:r>
            <a:r>
              <a:rPr lang="en-US" dirty="0"/>
              <a:t>:</a:t>
            </a:r>
          </a:p>
          <a:p>
            <a:pPr marL="342900" indent="-342900">
              <a:buAutoNum type="arabicPeriod"/>
            </a:pPr>
            <a:r>
              <a:rPr lang="en-US" dirty="0"/>
              <a:t>Missing calls at the marker level </a:t>
            </a:r>
          </a:p>
          <a:p>
            <a:pPr marL="342900" indent="-342900">
              <a:buAutoNum type="arabicPeriod"/>
            </a:pPr>
            <a:r>
              <a:rPr lang="en-US" dirty="0"/>
              <a:t>Individuals with too many missing calls </a:t>
            </a:r>
          </a:p>
          <a:p>
            <a:pPr marL="342900" indent="-342900">
              <a:buAutoNum type="arabicPeriod"/>
            </a:pPr>
            <a:r>
              <a:rPr lang="en-US" dirty="0"/>
              <a:t>Minor allele frequency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CAD73-69E7-EE69-7B3C-EDE08BFF06DF}"/>
              </a:ext>
            </a:extLst>
          </p:cNvPr>
          <p:cNvSpPr txBox="1"/>
          <p:nvPr/>
        </p:nvSpPr>
        <p:spPr>
          <a:xfrm>
            <a:off x="838200" y="2746183"/>
            <a:ext cx="652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At this stage, the PLINK-based and GDS functions are not the same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968145-328A-B5F0-3AE4-201BC3389DD6}"/>
              </a:ext>
            </a:extLst>
          </p:cNvPr>
          <p:cNvSpPr txBox="1"/>
          <p:nvPr/>
        </p:nvSpPr>
        <p:spPr>
          <a:xfrm>
            <a:off x="838200" y="3115515"/>
            <a:ext cx="8682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PLINK</a:t>
            </a:r>
            <a:r>
              <a:rPr lang="en-US" dirty="0"/>
              <a:t>: Filtering on all tree parameters can be done in a single command. </a:t>
            </a:r>
            <a:r>
              <a:rPr lang="en-US" i="1" u="sng" dirty="0"/>
              <a:t>New files created</a:t>
            </a:r>
          </a:p>
          <a:p>
            <a:r>
              <a:rPr lang="en-US" b="1" dirty="0"/>
              <a:t>GDS</a:t>
            </a:r>
            <a:r>
              <a:rPr lang="en-US" dirty="0"/>
              <a:t>: Three different calls on on the original matrix. </a:t>
            </a:r>
            <a:r>
              <a:rPr lang="en-US" i="1" u="sng" dirty="0"/>
              <a:t>Filters are placed on top (no new files) </a:t>
            </a:r>
          </a:p>
        </p:txBody>
      </p:sp>
      <p:pic>
        <p:nvPicPr>
          <p:cNvPr id="8" name="Picture 7" descr="A graph of a graph&#10;&#10;Description automatically generated">
            <a:extLst>
              <a:ext uri="{FF2B5EF4-FFF2-40B4-BE49-F238E27FC236}">
                <a16:creationId xmlns:a16="http://schemas.microsoft.com/office/drawing/2014/main" id="{8AC65AA6-5C4A-7999-D1E0-0DC6A260C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1" y="3810000"/>
            <a:ext cx="3048000" cy="3048000"/>
          </a:xfrm>
          <a:prstGeom prst="rect">
            <a:avLst/>
          </a:prstGeom>
        </p:spPr>
      </p:pic>
      <p:pic>
        <p:nvPicPr>
          <p:cNvPr id="7" name="Picture 6" descr="A graph with black squares&#10;&#10;Description automatically generated">
            <a:extLst>
              <a:ext uri="{FF2B5EF4-FFF2-40B4-BE49-F238E27FC236}">
                <a16:creationId xmlns:a16="http://schemas.microsoft.com/office/drawing/2014/main" id="{89364F38-630B-B4BB-16A4-AB3610F92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61" y="3802338"/>
            <a:ext cx="3048000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BD11A9-E768-E1E0-ADB9-70BF2DD655B6}"/>
              </a:ext>
            </a:extLst>
          </p:cNvPr>
          <p:cNvSpPr txBox="1"/>
          <p:nvPr/>
        </p:nvSpPr>
        <p:spPr>
          <a:xfrm>
            <a:off x="9046556" y="5439568"/>
            <a:ext cx="29329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 got them to filter the same:</a:t>
            </a:r>
          </a:p>
          <a:p>
            <a:r>
              <a:rPr lang="en-US" dirty="0"/>
              <a:t>MAF 0.05 </a:t>
            </a:r>
          </a:p>
          <a:p>
            <a:r>
              <a:rPr lang="en-US" dirty="0"/>
              <a:t>Missing per marker 0.1</a:t>
            </a:r>
          </a:p>
          <a:p>
            <a:r>
              <a:rPr lang="en-US" dirty="0"/>
              <a:t>Missing per individual 0.2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31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17F7-21FF-3C56-4F6D-8928B0EBC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 Pruning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C3D94-8E11-92B7-AF3C-9F58D754D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Reducing the data sets by Linkage Disequilibrium pruning.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D4CC7-63C2-9818-3C88-DEEA2190F577}"/>
              </a:ext>
            </a:extLst>
          </p:cNvPr>
          <p:cNvSpPr txBox="1"/>
          <p:nvPr/>
        </p:nvSpPr>
        <p:spPr>
          <a:xfrm>
            <a:off x="838200" y="2229449"/>
            <a:ext cx="66095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For LD pruning the same philosophy as for the SNP filtering applies</a:t>
            </a:r>
          </a:p>
          <a:p>
            <a:endParaRPr lang="en-US" b="1" dirty="0">
              <a:solidFill>
                <a:schemeClr val="accent6"/>
              </a:solidFill>
            </a:endParaRPr>
          </a:p>
          <a:p>
            <a:r>
              <a:rPr lang="en-US" b="1" dirty="0"/>
              <a:t>PLINK: </a:t>
            </a:r>
            <a:r>
              <a:rPr lang="en-US" i="1" u="sng" dirty="0"/>
              <a:t>new files are created </a:t>
            </a:r>
            <a:endParaRPr lang="en-US" b="1" i="1" u="sng" dirty="0"/>
          </a:p>
          <a:p>
            <a:r>
              <a:rPr lang="en-US" b="1" dirty="0"/>
              <a:t>GDS</a:t>
            </a:r>
            <a:r>
              <a:rPr lang="en-US" dirty="0"/>
              <a:t>: </a:t>
            </a:r>
            <a:r>
              <a:rPr lang="en-US" i="1" u="sng" dirty="0"/>
              <a:t>Technically a filter is placed on top</a:t>
            </a:r>
          </a:p>
        </p:txBody>
      </p:sp>
      <p:pic>
        <p:nvPicPr>
          <p:cNvPr id="6" name="Picture 5" descr="A graph with a bar and a rectangular object&#10;&#10;Description automatically generated with medium confidence">
            <a:extLst>
              <a:ext uri="{FF2B5EF4-FFF2-40B4-BE49-F238E27FC236}">
                <a16:creationId xmlns:a16="http://schemas.microsoft.com/office/drawing/2014/main" id="{40EFE8E4-A1EB-DADF-F329-985F8D9E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66" y="3643312"/>
            <a:ext cx="3048000" cy="3048000"/>
          </a:xfrm>
          <a:prstGeom prst="rect">
            <a:avLst/>
          </a:prstGeom>
        </p:spPr>
      </p:pic>
      <p:pic>
        <p:nvPicPr>
          <p:cNvPr id="8" name="Picture 7" descr="A graph with a bar&#10;&#10;Description automatically generated">
            <a:extLst>
              <a:ext uri="{FF2B5EF4-FFF2-40B4-BE49-F238E27FC236}">
                <a16:creationId xmlns:a16="http://schemas.microsoft.com/office/drawing/2014/main" id="{7CC4083F-054A-4FD6-D202-37B881036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75" y="3643312"/>
            <a:ext cx="3048000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CD0192-5EA4-B602-132D-30EFF4B6181C}"/>
              </a:ext>
            </a:extLst>
          </p:cNvPr>
          <p:cNvSpPr txBox="1"/>
          <p:nvPr/>
        </p:nvSpPr>
        <p:spPr>
          <a:xfrm>
            <a:off x="9038829" y="6182003"/>
            <a:ext cx="315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need to play with the defaults</a:t>
            </a:r>
          </a:p>
        </p:txBody>
      </p:sp>
    </p:spTree>
    <p:extLst>
      <p:ext uri="{BB962C8B-B14F-4D97-AF65-F5344CB8AC3E}">
        <p14:creationId xmlns:p14="http://schemas.microsoft.com/office/powerpoint/2010/main" val="352959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9355-0AEC-AAB7-E221-9EF66226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structure (PCA) using species names for coloring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1491AF-C26A-91AB-7D9C-C3234F528D10}"/>
              </a:ext>
            </a:extLst>
          </p:cNvPr>
          <p:cNvSpPr txBox="1"/>
          <p:nvPr/>
        </p:nvSpPr>
        <p:spPr>
          <a:xfrm>
            <a:off x="838199" y="1541896"/>
            <a:ext cx="9655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 PCA plots constructed after pruning with the default PLINK is quite different from the one constructed after pruning using </a:t>
            </a:r>
            <a:r>
              <a:rPr lang="en-US" dirty="0" err="1">
                <a:solidFill>
                  <a:schemeClr val="accent2"/>
                </a:solidFill>
              </a:rPr>
              <a:t>snpRelate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9" name="Picture 8" descr="A graph of a graph&#10;&#10;Description automatically generated">
            <a:extLst>
              <a:ext uri="{FF2B5EF4-FFF2-40B4-BE49-F238E27FC236}">
                <a16:creationId xmlns:a16="http://schemas.microsoft.com/office/drawing/2014/main" id="{DCD12A6D-A25C-39B3-7A34-9D34B5EEF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6" y="3204415"/>
            <a:ext cx="2172739" cy="2172739"/>
          </a:xfrm>
          <a:prstGeom prst="rect">
            <a:avLst/>
          </a:prstGeom>
        </p:spPr>
      </p:pic>
      <p:pic>
        <p:nvPicPr>
          <p:cNvPr id="11" name="Picture 10" descr="A chart with different colored dots&#10;&#10;Description automatically generated">
            <a:extLst>
              <a:ext uri="{FF2B5EF4-FFF2-40B4-BE49-F238E27FC236}">
                <a16:creationId xmlns:a16="http://schemas.microsoft.com/office/drawing/2014/main" id="{C13BA9A8-5F17-A6C2-1F5C-78EFB2A7A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54" y="2756843"/>
            <a:ext cx="2991061" cy="29910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F310DDE-CD0C-4260-0F6D-A59E69CB7971}"/>
              </a:ext>
            </a:extLst>
          </p:cNvPr>
          <p:cNvSpPr txBox="1"/>
          <p:nvPr/>
        </p:nvSpPr>
        <p:spPr>
          <a:xfrm>
            <a:off x="2371365" y="2198123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PLIINK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31D873-98B2-5820-9972-2C716FBBE20C}"/>
              </a:ext>
            </a:extLst>
          </p:cNvPr>
          <p:cNvSpPr txBox="1"/>
          <p:nvPr/>
        </p:nvSpPr>
        <p:spPr>
          <a:xfrm>
            <a:off x="8653637" y="2318422"/>
            <a:ext cx="154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GDS/</a:t>
            </a:r>
            <a:r>
              <a:rPr lang="en-US" dirty="0" err="1"/>
              <a:t>snprelate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988471-C2D3-B4CA-DD6A-B68354EEE1DE}"/>
              </a:ext>
            </a:extLst>
          </p:cNvPr>
          <p:cNvSpPr txBox="1"/>
          <p:nvPr/>
        </p:nvSpPr>
        <p:spPr>
          <a:xfrm>
            <a:off x="2764261" y="6303711"/>
            <a:ext cx="3447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Looks more like the original publication</a:t>
            </a:r>
          </a:p>
          <a:p>
            <a:r>
              <a:rPr lang="en-US" sz="1600" dirty="0">
                <a:solidFill>
                  <a:schemeClr val="tx2"/>
                </a:solidFill>
              </a:rPr>
              <a:t>Wei et al. 2021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383E50-7E90-AC17-9CDA-594228D667F1}"/>
              </a:ext>
            </a:extLst>
          </p:cNvPr>
          <p:cNvGrpSpPr/>
          <p:nvPr/>
        </p:nvGrpSpPr>
        <p:grpSpPr>
          <a:xfrm>
            <a:off x="3048000" y="2961301"/>
            <a:ext cx="3048000" cy="3417332"/>
            <a:chOff x="4049384" y="3280615"/>
            <a:chExt cx="3048000" cy="3417332"/>
          </a:xfrm>
        </p:grpSpPr>
        <p:pic>
          <p:nvPicPr>
            <p:cNvPr id="20" name="Picture 19" descr="A graph with different colored dots&#10;&#10;Description automatically generated">
              <a:extLst>
                <a:ext uri="{FF2B5EF4-FFF2-40B4-BE49-F238E27FC236}">
                  <a16:creationId xmlns:a16="http://schemas.microsoft.com/office/drawing/2014/main" id="{8D59B880-082B-F710-1980-78B621414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384" y="3280615"/>
              <a:ext cx="3048000" cy="3048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7CF80E-270B-28EC-CAE9-80F1B36994F3}"/>
                </a:ext>
              </a:extLst>
            </p:cNvPr>
            <p:cNvSpPr txBox="1"/>
            <p:nvPr/>
          </p:nvSpPr>
          <p:spPr>
            <a:xfrm>
              <a:off x="4500493" y="6328615"/>
              <a:ext cx="13440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Raw SNP set</a:t>
              </a:r>
            </a:p>
          </p:txBody>
        </p:sp>
      </p:grpSp>
      <p:pic>
        <p:nvPicPr>
          <p:cNvPr id="28" name="Picture 27" descr="A graph of a number of data&#10;&#10;Description automatically generated">
            <a:extLst>
              <a:ext uri="{FF2B5EF4-FFF2-40B4-BE49-F238E27FC236}">
                <a16:creationId xmlns:a16="http://schemas.microsoft.com/office/drawing/2014/main" id="{8DC0E62E-680F-8274-47F3-A422D6AF8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87" y="2937562"/>
            <a:ext cx="2791625" cy="2791625"/>
          </a:xfrm>
          <a:prstGeom prst="rect">
            <a:avLst/>
          </a:prstGeom>
        </p:spPr>
      </p:pic>
      <p:pic>
        <p:nvPicPr>
          <p:cNvPr id="30" name="Picture 29" descr="A chart with different colored dots&#10;&#10;Description automatically generated">
            <a:extLst>
              <a:ext uri="{FF2B5EF4-FFF2-40B4-BE49-F238E27FC236}">
                <a16:creationId xmlns:a16="http://schemas.microsoft.com/office/drawing/2014/main" id="{DB66524B-211B-0254-1A8B-EF96F4927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46" y="3029152"/>
            <a:ext cx="2653553" cy="26535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0106A80-A012-165D-28C5-12DDC0D46F12}"/>
              </a:ext>
            </a:extLst>
          </p:cNvPr>
          <p:cNvSpPr txBox="1"/>
          <p:nvPr/>
        </p:nvSpPr>
        <p:spPr>
          <a:xfrm>
            <a:off x="9289240" y="5739441"/>
            <a:ext cx="2373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variance explained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5776A-1CDD-BC0B-8FE9-C0A774C7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WP6 Portable Data Analysis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0C243-0505-A3C3-97F9-E8D6E211F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06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AGENT project is divided in several work packages</a:t>
            </a:r>
          </a:p>
          <a:p>
            <a:endParaRPr lang="en-US" dirty="0"/>
          </a:p>
          <a:p>
            <a:r>
              <a:rPr lang="en-US" dirty="0"/>
              <a:t>Within WP4, GWAS and Genomic prediction workflows have been developed </a:t>
            </a:r>
          </a:p>
          <a:p>
            <a:endParaRPr lang="en-US" dirty="0"/>
          </a:p>
          <a:p>
            <a:r>
              <a:rPr lang="en-US" dirty="0"/>
              <a:t>WP6 is tasked with making these workflows more general so that they can be applied to novel/different data.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this presentation I will show you how the initial WP4 GWAS pipeline evolved to its current form within WP6.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46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57FC2-0F59-E36A-4F34-7D0235CBF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11BA-F2CF-74E5-5595-C3445358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POINT (II)</a:t>
            </a:r>
          </a:p>
        </p:txBody>
      </p:sp>
      <p:pic>
        <p:nvPicPr>
          <p:cNvPr id="1026" name="Picture 2" descr="Verkeersborden &quot;Stop&quot;">
            <a:extLst>
              <a:ext uri="{FF2B5EF4-FFF2-40B4-BE49-F238E27FC236}">
                <a16:creationId xmlns:a16="http://schemas.microsoft.com/office/drawing/2014/main" id="{28C027E1-83A8-106D-DB04-DBDC1D48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669" y="1667120"/>
            <a:ext cx="2358465" cy="235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710F01-3B9B-DBD7-38CD-662011956AA5}"/>
              </a:ext>
            </a:extLst>
          </p:cNvPr>
          <p:cNvSpPr txBox="1"/>
          <p:nvPr/>
        </p:nvSpPr>
        <p:spPr>
          <a:xfrm>
            <a:off x="1414182" y="4203665"/>
            <a:ext cx="9363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Rember the message last time. Also here is a good point to go back and think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E2ED8B-0369-2940-5FF3-CEAEE1898F54}"/>
              </a:ext>
            </a:extLst>
          </p:cNvPr>
          <p:cNvSpPr txBox="1"/>
          <p:nvPr/>
        </p:nvSpPr>
        <p:spPr>
          <a:xfrm>
            <a:off x="1181099" y="5151518"/>
            <a:ext cx="10383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At this point I seriously started to doubt whether to continue using GDS in the pipeline because: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Odd results with the PCA after pruning.   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More importantly, I work on the GDS with 2 packages </a:t>
            </a:r>
            <a:r>
              <a:rPr lang="en-US" sz="2000" dirty="0" err="1">
                <a:solidFill>
                  <a:srgbClr val="FF0000"/>
                </a:solidFill>
              </a:rPr>
              <a:t>SeqArray</a:t>
            </a:r>
            <a:r>
              <a:rPr lang="en-US" sz="2000" dirty="0">
                <a:solidFill>
                  <a:srgbClr val="FF0000"/>
                </a:solidFill>
              </a:rPr>
              <a:t> and </a:t>
            </a:r>
            <a:r>
              <a:rPr lang="en-US" sz="2000" dirty="0" err="1">
                <a:solidFill>
                  <a:srgbClr val="FF0000"/>
                </a:solidFill>
              </a:rPr>
              <a:t>snpRelate</a:t>
            </a:r>
            <a:r>
              <a:rPr lang="en-US" sz="2000" dirty="0">
                <a:solidFill>
                  <a:srgbClr val="FF0000"/>
                </a:solidFill>
              </a:rPr>
              <a:t> and they don’t seem to like working together a lot</a:t>
            </a:r>
          </a:p>
        </p:txBody>
      </p:sp>
    </p:spTree>
    <p:extLst>
      <p:ext uri="{BB962C8B-B14F-4D97-AF65-F5344CB8AC3E}">
        <p14:creationId xmlns:p14="http://schemas.microsoft.com/office/powerpoint/2010/main" val="2958989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D295-C5B9-DEF4-71A2-B7543C131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to the GWAS</a:t>
            </a:r>
          </a:p>
        </p:txBody>
      </p:sp>
      <p:pic>
        <p:nvPicPr>
          <p:cNvPr id="5" name="Picture 4" descr="A graph of a flower&#10;&#10;Description automatically generated">
            <a:extLst>
              <a:ext uri="{FF2B5EF4-FFF2-40B4-BE49-F238E27FC236}">
                <a16:creationId xmlns:a16="http://schemas.microsoft.com/office/drawing/2014/main" id="{B99D1107-E90D-A7EB-315A-9D5E5746A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2" y="1816351"/>
            <a:ext cx="4128249" cy="41282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64FD68-4590-854B-7628-95613702F8C7}"/>
              </a:ext>
            </a:extLst>
          </p:cNvPr>
          <p:cNvSpPr txBox="1"/>
          <p:nvPr/>
        </p:nvSpPr>
        <p:spPr>
          <a:xfrm>
            <a:off x="5575928" y="3129839"/>
            <a:ext cx="4097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After filtering and Pruning</a:t>
            </a:r>
          </a:p>
          <a:p>
            <a:r>
              <a:rPr lang="en-US" sz="2800" b="1" i="1" dirty="0"/>
              <a:t>	 3,117,719 SNPs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BBB7E8-B619-409B-FB35-6A38843243AA}"/>
              </a:ext>
            </a:extLst>
          </p:cNvPr>
          <p:cNvSpPr txBox="1"/>
          <p:nvPr/>
        </p:nvSpPr>
        <p:spPr>
          <a:xfrm>
            <a:off x="6096000" y="1523963"/>
            <a:ext cx="283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Flowering time </a:t>
            </a:r>
          </a:p>
        </p:txBody>
      </p:sp>
    </p:spTree>
    <p:extLst>
      <p:ext uri="{BB962C8B-B14F-4D97-AF65-F5344CB8AC3E}">
        <p14:creationId xmlns:p14="http://schemas.microsoft.com/office/powerpoint/2010/main" val="4240048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6ACF9-B2AE-A531-4162-5AD68221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GWAS using </a:t>
            </a:r>
            <a:r>
              <a:rPr lang="en-US" dirty="0" err="1"/>
              <a:t>emmax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DB4A6-C12E-3C7E-4167-A6E3F68B5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098741" cy="138135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the original paper corresponding to the lettuce data, EMMAX was used for the GWAS analysis.</a:t>
            </a:r>
          </a:p>
          <a:p>
            <a:r>
              <a:rPr lang="en-US" dirty="0"/>
              <a:t>EMMAX comes as a stand-alone program so it is a good test to see how well this fits in the pipeline with big data. </a:t>
            </a:r>
          </a:p>
          <a:p>
            <a:r>
              <a:rPr lang="en-US" dirty="0"/>
              <a:t>Another genotype format needed.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0CEF64B-77D1-44A0-8064-1B868805212B}"/>
              </a:ext>
            </a:extLst>
          </p:cNvPr>
          <p:cNvSpPr/>
          <p:nvPr/>
        </p:nvSpPr>
        <p:spPr>
          <a:xfrm>
            <a:off x="2900083" y="3651021"/>
            <a:ext cx="1021977" cy="11250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Plink</a:t>
            </a:r>
          </a:p>
          <a:p>
            <a:pPr algn="ctr"/>
            <a:r>
              <a:rPr lang="en-US" dirty="0"/>
              <a:t>Format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366AD89-7882-FB05-6BD7-F254DE0B6433}"/>
              </a:ext>
            </a:extLst>
          </p:cNvPr>
          <p:cNvSpPr/>
          <p:nvPr/>
        </p:nvSpPr>
        <p:spPr>
          <a:xfrm>
            <a:off x="2931460" y="5483173"/>
            <a:ext cx="1021977" cy="11250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GDS</a:t>
            </a:r>
          </a:p>
          <a:p>
            <a:pPr algn="ctr"/>
            <a:r>
              <a:rPr lang="en-US" dirty="0"/>
              <a:t>Format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CA0A5DA-F6C6-B3DD-BA65-439996D26D2C}"/>
              </a:ext>
            </a:extLst>
          </p:cNvPr>
          <p:cNvSpPr/>
          <p:nvPr/>
        </p:nvSpPr>
        <p:spPr>
          <a:xfrm>
            <a:off x="6439505" y="5496621"/>
            <a:ext cx="1111623" cy="11116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012</a:t>
            </a:r>
          </a:p>
          <a:p>
            <a:pPr algn="ctr"/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GM</a:t>
            </a:r>
          </a:p>
          <a:p>
            <a:pPr algn="ctr"/>
            <a:r>
              <a:rPr lang="en-US" dirty="0"/>
              <a:t>Format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A67A904-4724-0939-4B94-1ACBF0694A24}"/>
              </a:ext>
            </a:extLst>
          </p:cNvPr>
          <p:cNvSpPr/>
          <p:nvPr/>
        </p:nvSpPr>
        <p:spPr>
          <a:xfrm>
            <a:off x="6439505" y="3699957"/>
            <a:ext cx="1111623" cy="111162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Transposed</a:t>
            </a:r>
          </a:p>
          <a:p>
            <a:pPr algn="ctr"/>
            <a:r>
              <a:rPr lang="en-US" dirty="0"/>
              <a:t>Format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6BA2D1-5914-0D06-AF75-C455345CFD4E}"/>
              </a:ext>
            </a:extLst>
          </p:cNvPr>
          <p:cNvCxnSpPr>
            <a:stCxn id="4" idx="3"/>
          </p:cNvCxnSpPr>
          <p:nvPr/>
        </p:nvCxnSpPr>
        <p:spPr>
          <a:xfrm flipV="1">
            <a:off x="3922060" y="4213556"/>
            <a:ext cx="251744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13A4CE-ECFE-111E-D405-64E3EF45BD6A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3953437" y="6045709"/>
            <a:ext cx="2486068" cy="6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8F83FC-A7E4-C95E-6EB8-821B0D61CAF6}"/>
              </a:ext>
            </a:extLst>
          </p:cNvPr>
          <p:cNvCxnSpPr>
            <a:stCxn id="6" idx="0"/>
            <a:endCxn id="7" idx="2"/>
          </p:cNvCxnSpPr>
          <p:nvPr/>
        </p:nvCxnSpPr>
        <p:spPr>
          <a:xfrm flipV="1">
            <a:off x="6995317" y="4811580"/>
            <a:ext cx="0" cy="685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7FE1517-81D4-20D7-A59B-78BD245EADE9}"/>
              </a:ext>
            </a:extLst>
          </p:cNvPr>
          <p:cNvSpPr txBox="1"/>
          <p:nvPr/>
        </p:nvSpPr>
        <p:spPr>
          <a:xfrm>
            <a:off x="7442372" y="4830934"/>
            <a:ext cx="1878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+ additional info</a:t>
            </a:r>
          </a:p>
          <a:p>
            <a:pPr algn="ctr"/>
            <a:r>
              <a:rPr lang="en-US" dirty="0"/>
              <a:t>Custom C++ script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E201BE-A902-1B06-4172-A6589CACF6E3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>
            <a:off x="7551128" y="4255769"/>
            <a:ext cx="2486068" cy="21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0886C3B-F342-5FB6-D44E-5A262C0A891D}"/>
              </a:ext>
            </a:extLst>
          </p:cNvPr>
          <p:cNvSpPr/>
          <p:nvPr/>
        </p:nvSpPr>
        <p:spPr>
          <a:xfrm>
            <a:off x="10037196" y="3721613"/>
            <a:ext cx="1111623" cy="111162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EMMAX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E8EFBA-D782-5284-1CBD-F3518404D92E}"/>
              </a:ext>
            </a:extLst>
          </p:cNvPr>
          <p:cNvSpPr txBox="1"/>
          <p:nvPr/>
        </p:nvSpPr>
        <p:spPr>
          <a:xfrm>
            <a:off x="4501633" y="6145672"/>
            <a:ext cx="138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ULTRA SLOW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4BDB75-D1DA-B986-C220-B30470448FF3}"/>
              </a:ext>
            </a:extLst>
          </p:cNvPr>
          <p:cNvGrpSpPr/>
          <p:nvPr/>
        </p:nvGrpSpPr>
        <p:grpSpPr>
          <a:xfrm>
            <a:off x="3411072" y="4776092"/>
            <a:ext cx="2435923" cy="707081"/>
            <a:chOff x="1393503" y="4776092"/>
            <a:chExt cx="2435923" cy="70708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2295E50-C983-462B-1816-11EC771A9608}"/>
                </a:ext>
              </a:extLst>
            </p:cNvPr>
            <p:cNvCxnSpPr>
              <a:cxnSpLocks/>
              <a:stCxn id="5" idx="0"/>
              <a:endCxn id="4" idx="2"/>
            </p:cNvCxnSpPr>
            <p:nvPr/>
          </p:nvCxnSpPr>
          <p:spPr>
            <a:xfrm flipH="1" flipV="1">
              <a:off x="1393503" y="4776092"/>
              <a:ext cx="31377" cy="7070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C42DDB-9FD1-2232-22D2-0AE492C18EB1}"/>
                </a:ext>
              </a:extLst>
            </p:cNvPr>
            <p:cNvSpPr txBox="1"/>
            <p:nvPr/>
          </p:nvSpPr>
          <p:spPr>
            <a:xfrm>
              <a:off x="1393503" y="4966810"/>
              <a:ext cx="2435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is still ok qua speed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008A9AE-804F-B48E-2B6A-ADD8FCD3BA73}"/>
              </a:ext>
            </a:extLst>
          </p:cNvPr>
          <p:cNvSpPr txBox="1"/>
          <p:nvPr/>
        </p:nvSpPr>
        <p:spPr>
          <a:xfrm rot="20098284">
            <a:off x="2086308" y="5536641"/>
            <a:ext cx="2851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CANCELED</a:t>
            </a:r>
          </a:p>
        </p:txBody>
      </p:sp>
    </p:spTree>
    <p:extLst>
      <p:ext uri="{BB962C8B-B14F-4D97-AF65-F5344CB8AC3E}">
        <p14:creationId xmlns:p14="http://schemas.microsoft.com/office/powerpoint/2010/main" val="422269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525A3-E46A-FE02-CB9D-FA6F8A5D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is needed for EMMAX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98AE510-07E6-14E0-E8F2-9938A06D9060}"/>
              </a:ext>
            </a:extLst>
          </p:cNvPr>
          <p:cNvSpPr/>
          <p:nvPr/>
        </p:nvSpPr>
        <p:spPr>
          <a:xfrm>
            <a:off x="4486835" y="1749444"/>
            <a:ext cx="2241176" cy="11116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PCA components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CC7E54D-0032-2E35-13C9-F8EB3EAAE145}"/>
              </a:ext>
            </a:extLst>
          </p:cNvPr>
          <p:cNvSpPr/>
          <p:nvPr/>
        </p:nvSpPr>
        <p:spPr>
          <a:xfrm>
            <a:off x="7373469" y="5286510"/>
            <a:ext cx="2241176" cy="1111623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Kinship matrix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5FB3BA-1061-69F5-6352-35F100AA4D4C}"/>
              </a:ext>
            </a:extLst>
          </p:cNvPr>
          <p:cNvSpPr/>
          <p:nvPr/>
        </p:nvSpPr>
        <p:spPr>
          <a:xfrm>
            <a:off x="918884" y="5286510"/>
            <a:ext cx="2241176" cy="1111623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Phenotype data</a:t>
            </a:r>
          </a:p>
          <a:p>
            <a:pPr algn="ctr"/>
            <a:r>
              <a:rPr lang="en-US" dirty="0"/>
              <a:t>Ordered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CB54423-8CA7-B1F7-5DD4-11EFDAE75602}"/>
              </a:ext>
            </a:extLst>
          </p:cNvPr>
          <p:cNvSpPr/>
          <p:nvPr/>
        </p:nvSpPr>
        <p:spPr>
          <a:xfrm>
            <a:off x="7373469" y="1770039"/>
            <a:ext cx="2241176" cy="11116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Genotype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500C278-E0CD-8738-7F50-157868962CF7}"/>
              </a:ext>
            </a:extLst>
          </p:cNvPr>
          <p:cNvSpPr/>
          <p:nvPr/>
        </p:nvSpPr>
        <p:spPr>
          <a:xfrm>
            <a:off x="7373469" y="3550018"/>
            <a:ext cx="2241176" cy="1111623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EMMAX-KIN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EA294C3-6E9E-4824-D5B2-95833695E33F}"/>
              </a:ext>
            </a:extLst>
          </p:cNvPr>
          <p:cNvCxnSpPr>
            <a:stCxn id="9" idx="2"/>
            <a:endCxn id="15" idx="0"/>
          </p:cNvCxnSpPr>
          <p:nvPr/>
        </p:nvCxnSpPr>
        <p:spPr>
          <a:xfrm>
            <a:off x="8494057" y="2881662"/>
            <a:ext cx="0" cy="668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ADB7B5E-0926-5094-70F8-DF23405DF375}"/>
              </a:ext>
            </a:extLst>
          </p:cNvPr>
          <p:cNvCxnSpPr/>
          <p:nvPr/>
        </p:nvCxnSpPr>
        <p:spPr>
          <a:xfrm>
            <a:off x="8516467" y="4618154"/>
            <a:ext cx="0" cy="668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FD57051-E919-C64A-1326-E0B06D1FE3AA}"/>
              </a:ext>
            </a:extLst>
          </p:cNvPr>
          <p:cNvSpPr txBox="1"/>
          <p:nvPr/>
        </p:nvSpPr>
        <p:spPr>
          <a:xfrm>
            <a:off x="5392057" y="3889122"/>
            <a:ext cx="1407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 top 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26E809A-BDBD-EDE8-9BD9-CF67143F2FFA}"/>
              </a:ext>
            </a:extLst>
          </p:cNvPr>
          <p:cNvSpPr/>
          <p:nvPr/>
        </p:nvSpPr>
        <p:spPr>
          <a:xfrm>
            <a:off x="4486835" y="5286510"/>
            <a:ext cx="2241176" cy="1111623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 variates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E137EE-AA02-F3C8-FFAD-D361A02F31B6}"/>
              </a:ext>
            </a:extLst>
          </p:cNvPr>
          <p:cNvCxnSpPr>
            <a:stCxn id="4" idx="2"/>
            <a:endCxn id="20" idx="0"/>
          </p:cNvCxnSpPr>
          <p:nvPr/>
        </p:nvCxnSpPr>
        <p:spPr>
          <a:xfrm>
            <a:off x="5607423" y="2861067"/>
            <a:ext cx="0" cy="2425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A5FDC11-23B2-0486-901A-20409C62E7C4}"/>
              </a:ext>
            </a:extLst>
          </p:cNvPr>
          <p:cNvSpPr/>
          <p:nvPr/>
        </p:nvSpPr>
        <p:spPr>
          <a:xfrm>
            <a:off x="918884" y="1770039"/>
            <a:ext cx="2241176" cy="11116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Phenotypes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2CE86B-62AC-13D5-AA42-8D00C3CABA0F}"/>
              </a:ext>
            </a:extLst>
          </p:cNvPr>
          <p:cNvCxnSpPr>
            <a:stCxn id="23" idx="2"/>
            <a:endCxn id="6" idx="0"/>
          </p:cNvCxnSpPr>
          <p:nvPr/>
        </p:nvCxnSpPr>
        <p:spPr>
          <a:xfrm>
            <a:off x="2039472" y="2881662"/>
            <a:ext cx="0" cy="2404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7EC86827-CA03-0B98-6AA5-D53F6EC580C8}"/>
              </a:ext>
            </a:extLst>
          </p:cNvPr>
          <p:cNvCxnSpPr>
            <a:stCxn id="4" idx="1"/>
          </p:cNvCxnSpPr>
          <p:nvPr/>
        </p:nvCxnSpPr>
        <p:spPr>
          <a:xfrm rot="10800000" flipV="1">
            <a:off x="2039473" y="2305256"/>
            <a:ext cx="2447363" cy="1953198"/>
          </a:xfrm>
          <a:prstGeom prst="bentConnector3">
            <a:avLst>
              <a:gd name="adj1" fmla="val 346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0B0B1D4-40AD-7CBD-8E18-A33B4FEAA183}"/>
              </a:ext>
            </a:extLst>
          </p:cNvPr>
          <p:cNvSpPr txBox="1"/>
          <p:nvPr/>
        </p:nvSpPr>
        <p:spPr>
          <a:xfrm>
            <a:off x="2577355" y="4382401"/>
            <a:ext cx="1739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Ordering the samples</a:t>
            </a:r>
          </a:p>
        </p:txBody>
      </p:sp>
    </p:spTree>
    <p:extLst>
      <p:ext uri="{BB962C8B-B14F-4D97-AF65-F5344CB8AC3E}">
        <p14:creationId xmlns:p14="http://schemas.microsoft.com/office/powerpoint/2010/main" val="941724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28FA-73A9-6091-62C7-8E454022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worked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6883A-1E43-0293-3834-0A7D4E646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419599"/>
          </a:xfrm>
        </p:spPr>
        <p:txBody>
          <a:bodyPr/>
          <a:lstStyle/>
          <a:p>
            <a:r>
              <a:rPr lang="en-US" dirty="0"/>
              <a:t>I already knew I had to get a huge peak on chromosome 7. This was just a confirmation that the data has the info. </a:t>
            </a:r>
          </a:p>
          <a:p>
            <a:r>
              <a:rPr lang="en-US" dirty="0"/>
              <a:t>A nice addition to pipeline to be able to run EMMAX</a:t>
            </a:r>
          </a:p>
        </p:txBody>
      </p:sp>
      <p:pic>
        <p:nvPicPr>
          <p:cNvPr id="5" name="Picture 4" descr="A graph of a number of cells&#10;&#10;Description automatically generated with medium confidence">
            <a:extLst>
              <a:ext uri="{FF2B5EF4-FFF2-40B4-BE49-F238E27FC236}">
                <a16:creationId xmlns:a16="http://schemas.microsoft.com/office/drawing/2014/main" id="{A984E9DA-7D07-641D-FAE9-30FFB3929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143625"/>
            <a:ext cx="5537200" cy="34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8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FADB-5A4A-F24D-1D11-CACD85D98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GAPIT3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97D7E-872B-3A48-F47F-A48E72BEF37C}"/>
              </a:ext>
            </a:extLst>
          </p:cNvPr>
          <p:cNvSpPr txBox="1"/>
          <p:nvPr/>
        </p:nvSpPr>
        <p:spPr>
          <a:xfrm>
            <a:off x="838200" y="1545852"/>
            <a:ext cx="79043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initial WP4 pipeline integrates GAPIT3 (with MLM model)</a:t>
            </a:r>
          </a:p>
          <a:p>
            <a:r>
              <a:rPr lang="en-US" sz="2000" b="1" dirty="0"/>
              <a:t>Our next move was to integrate this procedure and make it work. </a:t>
            </a:r>
          </a:p>
          <a:p>
            <a:endParaRPr lang="en-US" sz="2000" b="1" dirty="0"/>
          </a:p>
          <a:p>
            <a:r>
              <a:rPr lang="en-US" sz="2000" b="1" dirty="0">
                <a:solidFill>
                  <a:schemeClr val="accent2"/>
                </a:solidFill>
              </a:rPr>
              <a:t>For this we need to convert the data to a format that GAPIT3 can import.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60E70F0-761D-1959-638C-7B2776950112}"/>
              </a:ext>
            </a:extLst>
          </p:cNvPr>
          <p:cNvSpPr/>
          <p:nvPr/>
        </p:nvSpPr>
        <p:spPr>
          <a:xfrm>
            <a:off x="1234302" y="5183021"/>
            <a:ext cx="1021977" cy="11250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Plink</a:t>
            </a:r>
          </a:p>
          <a:p>
            <a:pPr algn="ctr"/>
            <a:r>
              <a:rPr lang="en-US" dirty="0"/>
              <a:t>Format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A73DA53-70B5-8D8E-C4A7-607F2AD5452D}"/>
              </a:ext>
            </a:extLst>
          </p:cNvPr>
          <p:cNvSpPr/>
          <p:nvPr/>
        </p:nvSpPr>
        <p:spPr>
          <a:xfrm>
            <a:off x="5614751" y="5197848"/>
            <a:ext cx="1111623" cy="11116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012</a:t>
            </a:r>
          </a:p>
          <a:p>
            <a:pPr algn="ctr"/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GM</a:t>
            </a:r>
          </a:p>
          <a:p>
            <a:pPr algn="ctr"/>
            <a:r>
              <a:rPr lang="en-US" dirty="0"/>
              <a:t>Format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9A68A2-65D3-ECE6-64F4-581F094D2FE6}"/>
              </a:ext>
            </a:extLst>
          </p:cNvPr>
          <p:cNvSpPr txBox="1"/>
          <p:nvPr/>
        </p:nvSpPr>
        <p:spPr>
          <a:xfrm>
            <a:off x="8275484" y="6387176"/>
            <a:ext cx="136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Attempt one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E8192075-BC5B-9315-934D-16BA8C7B6DAC}"/>
              </a:ext>
            </a:extLst>
          </p:cNvPr>
          <p:cNvCxnSpPr>
            <a:stCxn id="9" idx="3"/>
            <a:endCxn id="11" idx="1"/>
          </p:cNvCxnSpPr>
          <p:nvPr/>
        </p:nvCxnSpPr>
        <p:spPr>
          <a:xfrm>
            <a:off x="2256279" y="5745557"/>
            <a:ext cx="3358472" cy="8103"/>
          </a:xfrm>
          <a:prstGeom prst="curvedConnector3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6B4A6A-C3F0-6F2E-A094-B5D584BBBA9E}"/>
              </a:ext>
            </a:extLst>
          </p:cNvPr>
          <p:cNvCxnSpPr>
            <a:cxnSpLocks/>
            <a:stCxn id="11" idx="3"/>
            <a:endCxn id="21" idx="1"/>
          </p:cNvCxnSpPr>
          <p:nvPr/>
        </p:nvCxnSpPr>
        <p:spPr>
          <a:xfrm flipV="1">
            <a:off x="6726374" y="5745558"/>
            <a:ext cx="1658022" cy="8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745AF39-BBFD-E46F-91D0-5CCFE13DE0EA}"/>
              </a:ext>
            </a:extLst>
          </p:cNvPr>
          <p:cNvSpPr/>
          <p:nvPr/>
        </p:nvSpPr>
        <p:spPr>
          <a:xfrm>
            <a:off x="8384396" y="5189746"/>
            <a:ext cx="1111623" cy="111162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GAPIT3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372FC5D-1C37-9EB7-0E1C-F7DCCF40BF38}"/>
              </a:ext>
            </a:extLst>
          </p:cNvPr>
          <p:cNvCxnSpPr>
            <a:cxnSpLocks/>
          </p:cNvCxnSpPr>
          <p:nvPr/>
        </p:nvCxnSpPr>
        <p:spPr>
          <a:xfrm>
            <a:off x="9538447" y="5550905"/>
            <a:ext cx="7022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ultiply 29">
            <a:extLst>
              <a:ext uri="{FF2B5EF4-FFF2-40B4-BE49-F238E27FC236}">
                <a16:creationId xmlns:a16="http://schemas.microsoft.com/office/drawing/2014/main" id="{D6E7F584-A656-C073-7B94-E4393A1F82B1}"/>
              </a:ext>
            </a:extLst>
          </p:cNvPr>
          <p:cNvSpPr/>
          <p:nvPr/>
        </p:nvSpPr>
        <p:spPr>
          <a:xfrm>
            <a:off x="10084846" y="4873347"/>
            <a:ext cx="1268954" cy="12503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B8CAE2-2EBA-4F57-47B8-14A4EFDB26D6}"/>
              </a:ext>
            </a:extLst>
          </p:cNvPr>
          <p:cNvSpPr txBox="1"/>
          <p:nvPr/>
        </p:nvSpPr>
        <p:spPr>
          <a:xfrm>
            <a:off x="10084846" y="6087096"/>
            <a:ext cx="1549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Missing data </a:t>
            </a:r>
          </a:p>
          <a:p>
            <a:pPr algn="ctr"/>
            <a:r>
              <a:rPr lang="en-US" dirty="0" err="1"/>
              <a:t>Problemenatic</a:t>
            </a:r>
            <a:endParaRPr lang="en-US" dirty="0"/>
          </a:p>
        </p:txBody>
      </p:sp>
      <p:sp>
        <p:nvSpPr>
          <p:cNvPr id="36" name="Smiley Face 35">
            <a:extLst>
              <a:ext uri="{FF2B5EF4-FFF2-40B4-BE49-F238E27FC236}">
                <a16:creationId xmlns:a16="http://schemas.microsoft.com/office/drawing/2014/main" id="{E97DE73B-BC41-8693-D315-0F896A687833}"/>
              </a:ext>
            </a:extLst>
          </p:cNvPr>
          <p:cNvSpPr/>
          <p:nvPr/>
        </p:nvSpPr>
        <p:spPr>
          <a:xfrm>
            <a:off x="10240660" y="3314332"/>
            <a:ext cx="923813" cy="822018"/>
          </a:xfrm>
          <a:prstGeom prst="smileyFac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9464301-3180-CC16-081D-1C6EED8833C8}"/>
              </a:ext>
            </a:extLst>
          </p:cNvPr>
          <p:cNvSpPr/>
          <p:nvPr/>
        </p:nvSpPr>
        <p:spPr>
          <a:xfrm>
            <a:off x="8404412" y="3156833"/>
            <a:ext cx="1111623" cy="111162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GAPIT3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34BDD2B-719A-82C1-F0E2-6ADB2A107525}"/>
              </a:ext>
            </a:extLst>
          </p:cNvPr>
          <p:cNvCxnSpPr>
            <a:stCxn id="37" idx="3"/>
          </p:cNvCxnSpPr>
          <p:nvPr/>
        </p:nvCxnSpPr>
        <p:spPr>
          <a:xfrm>
            <a:off x="9516035" y="3712645"/>
            <a:ext cx="596153" cy="25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F42EB8B-3E65-DBF5-CA43-6D23F5949B79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6683946" y="3748390"/>
            <a:ext cx="1720466" cy="39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A9F5FAB-2D82-FAC7-8C0C-F463F510F008}"/>
              </a:ext>
            </a:extLst>
          </p:cNvPr>
          <p:cNvSpPr/>
          <p:nvPr/>
        </p:nvSpPr>
        <p:spPr>
          <a:xfrm>
            <a:off x="5572323" y="3231627"/>
            <a:ext cx="1111623" cy="111162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Hapmap</a:t>
            </a:r>
            <a:endParaRPr lang="en-US" dirty="0"/>
          </a:p>
          <a:p>
            <a:pPr algn="ctr"/>
            <a:r>
              <a:rPr lang="en-US" dirty="0"/>
              <a:t>Format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C15FF01-1CCE-BD67-BD18-AB74A6554AB5}"/>
              </a:ext>
            </a:extLst>
          </p:cNvPr>
          <p:cNvCxnSpPr>
            <a:cxnSpLocks/>
            <a:stCxn id="11" idx="0"/>
            <a:endCxn id="43" idx="2"/>
          </p:cNvCxnSpPr>
          <p:nvPr/>
        </p:nvCxnSpPr>
        <p:spPr>
          <a:xfrm flipH="1" flipV="1">
            <a:off x="6128135" y="4343250"/>
            <a:ext cx="42428" cy="854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2737175-23C4-9A05-9729-19227E40AD2A}"/>
              </a:ext>
            </a:extLst>
          </p:cNvPr>
          <p:cNvSpPr txBox="1"/>
          <p:nvPr/>
        </p:nvSpPr>
        <p:spPr>
          <a:xfrm>
            <a:off x="6170562" y="4465711"/>
            <a:ext cx="1878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+ additional info</a:t>
            </a:r>
          </a:p>
          <a:p>
            <a:pPr algn="ctr"/>
            <a:r>
              <a:rPr lang="en-US" dirty="0"/>
              <a:t>Custom C++ script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CAEFF83-67F4-49C0-B150-47AECA8798D1}"/>
              </a:ext>
            </a:extLst>
          </p:cNvPr>
          <p:cNvSpPr txBox="1"/>
          <p:nvPr/>
        </p:nvSpPr>
        <p:spPr>
          <a:xfrm>
            <a:off x="9644961" y="4256558"/>
            <a:ext cx="230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Accepts the same data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B5683B0-4C14-AA39-D62E-91D09B52C4CF}"/>
              </a:ext>
            </a:extLst>
          </p:cNvPr>
          <p:cNvSpPr txBox="1"/>
          <p:nvPr/>
        </p:nvSpPr>
        <p:spPr>
          <a:xfrm>
            <a:off x="3550259" y="5279623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PLINK</a:t>
            </a:r>
          </a:p>
        </p:txBody>
      </p:sp>
      <p:cxnSp>
        <p:nvCxnSpPr>
          <p:cNvPr id="84" name="Curved Connector 83">
            <a:extLst>
              <a:ext uri="{FF2B5EF4-FFF2-40B4-BE49-F238E27FC236}">
                <a16:creationId xmlns:a16="http://schemas.microsoft.com/office/drawing/2014/main" id="{CCB53F99-DB33-AC43-2D89-22CEDCEBEEED}"/>
              </a:ext>
            </a:extLst>
          </p:cNvPr>
          <p:cNvCxnSpPr>
            <a:stCxn id="9" idx="0"/>
            <a:endCxn id="43" idx="1"/>
          </p:cNvCxnSpPr>
          <p:nvPr/>
        </p:nvCxnSpPr>
        <p:spPr>
          <a:xfrm rot="5400000" flipH="1" flipV="1">
            <a:off x="2961016" y="2571714"/>
            <a:ext cx="1395582" cy="382703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97DE855-E5EC-A323-4EB8-FE9F8EA4683C}"/>
              </a:ext>
            </a:extLst>
          </p:cNvPr>
          <p:cNvSpPr txBox="1"/>
          <p:nvPr/>
        </p:nvSpPr>
        <p:spPr>
          <a:xfrm>
            <a:off x="2139025" y="3309382"/>
            <a:ext cx="2467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will make a direct</a:t>
            </a:r>
          </a:p>
          <a:p>
            <a:r>
              <a:rPr lang="en-US" dirty="0"/>
              <a:t>script to directly convert</a:t>
            </a:r>
          </a:p>
        </p:txBody>
      </p:sp>
    </p:spTree>
    <p:extLst>
      <p:ext uri="{BB962C8B-B14F-4D97-AF65-F5344CB8AC3E}">
        <p14:creationId xmlns:p14="http://schemas.microsoft.com/office/powerpoint/2010/main" val="1211052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ED39E-EA18-B254-8E14-D2DB39AF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much memory use and taking forever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9FA5A-DCD9-AAE0-6772-0929C5AB0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4"/>
            <a:ext cx="11252200" cy="4333875"/>
          </a:xfrm>
        </p:spPr>
        <p:txBody>
          <a:bodyPr>
            <a:normAutofit/>
          </a:bodyPr>
          <a:lstStyle/>
          <a:p>
            <a:r>
              <a:rPr lang="en-US" dirty="0"/>
              <a:t>Total memory usage when I stopped &gt; 60% of my 128 GB RAM </a:t>
            </a:r>
          </a:p>
          <a:p>
            <a:endParaRPr lang="en-US" dirty="0"/>
          </a:p>
          <a:p>
            <a:r>
              <a:rPr lang="en-US" dirty="0"/>
              <a:t>Critical points of memory increase:</a:t>
            </a:r>
          </a:p>
          <a:p>
            <a:pPr lvl="1"/>
            <a:r>
              <a:rPr lang="en-US" dirty="0"/>
              <a:t>Loading of the genotype matrix </a:t>
            </a:r>
          </a:p>
          <a:p>
            <a:pPr lvl="1"/>
            <a:r>
              <a:rPr lang="en-US" dirty="0"/>
              <a:t>Converting to numerical format  </a:t>
            </a:r>
          </a:p>
          <a:p>
            <a:pPr lvl="1"/>
            <a:r>
              <a:rPr lang="en-US" dirty="0"/>
              <a:t>PCA </a:t>
            </a:r>
          </a:p>
          <a:p>
            <a:pPr lvl="1"/>
            <a:r>
              <a:rPr lang="en-US" dirty="0"/>
              <a:t>Kinship matrix </a:t>
            </a:r>
          </a:p>
          <a:p>
            <a:pPr lvl="1"/>
            <a:endParaRPr lang="en-US" dirty="0"/>
          </a:p>
          <a:p>
            <a:r>
              <a:rPr lang="en-US" dirty="0"/>
              <a:t>There used to be an option to provide the genotype file in fragments but that option is gone.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90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F6E01-24FB-C39C-4812-40FFD8763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32519F-D266-6B99-E47C-091FD3C903A0}"/>
              </a:ext>
            </a:extLst>
          </p:cNvPr>
          <p:cNvSpPr txBox="1"/>
          <p:nvPr/>
        </p:nvSpPr>
        <p:spPr>
          <a:xfrm>
            <a:off x="2056368" y="3500744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File 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4AE030-6F8B-4715-8C44-41633FCCE655}"/>
              </a:ext>
            </a:extLst>
          </p:cNvPr>
          <p:cNvCxnSpPr>
            <a:cxnSpLocks/>
          </p:cNvCxnSpPr>
          <p:nvPr/>
        </p:nvCxnSpPr>
        <p:spPr>
          <a:xfrm>
            <a:off x="2390481" y="2418229"/>
            <a:ext cx="0" cy="860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7FE555-36ED-4872-93C2-BE0667974E94}"/>
              </a:ext>
            </a:extLst>
          </p:cNvPr>
          <p:cNvSpPr txBox="1"/>
          <p:nvPr/>
        </p:nvSpPr>
        <p:spPr>
          <a:xfrm>
            <a:off x="1633818" y="1871384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</a:rPr>
              <a:t>HAPMAP File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F8B93F-4342-AB25-1067-53DD106A157B}"/>
              </a:ext>
            </a:extLst>
          </p:cNvPr>
          <p:cNvSpPr txBox="1"/>
          <p:nvPr/>
        </p:nvSpPr>
        <p:spPr>
          <a:xfrm>
            <a:off x="2056369" y="4397249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File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D8F8B1-503B-ED7D-EF5A-B49657A63B91}"/>
              </a:ext>
            </a:extLst>
          </p:cNvPr>
          <p:cNvSpPr txBox="1"/>
          <p:nvPr/>
        </p:nvSpPr>
        <p:spPr>
          <a:xfrm>
            <a:off x="2217730" y="3908622"/>
            <a:ext cx="47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A1D2CA2-60B9-78B8-3F91-15888CCD2CC7}"/>
              </a:ext>
            </a:extLst>
          </p:cNvPr>
          <p:cNvSpPr/>
          <p:nvPr/>
        </p:nvSpPr>
        <p:spPr>
          <a:xfrm>
            <a:off x="5367810" y="3806704"/>
            <a:ext cx="1936376" cy="7507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GAPIT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021B05-FC90-DEE7-C998-2BD3BD6D4033}"/>
              </a:ext>
            </a:extLst>
          </p:cNvPr>
          <p:cNvCxnSpPr/>
          <p:nvPr/>
        </p:nvCxnSpPr>
        <p:spPr>
          <a:xfrm>
            <a:off x="3202641" y="4139454"/>
            <a:ext cx="16853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FF9CFA2-6F57-76C0-AE84-D4C90D2871A5}"/>
              </a:ext>
            </a:extLst>
          </p:cNvPr>
          <p:cNvSpPr txBox="1"/>
          <p:nvPr/>
        </p:nvSpPr>
        <p:spPr>
          <a:xfrm>
            <a:off x="3202641" y="4258749"/>
            <a:ext cx="165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Run one by one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47B23BC-AF41-6A72-AEFA-AA30C86957B0}"/>
              </a:ext>
            </a:extLst>
          </p:cNvPr>
          <p:cNvCxnSpPr/>
          <p:nvPr/>
        </p:nvCxnSpPr>
        <p:spPr>
          <a:xfrm>
            <a:off x="6304427" y="4628081"/>
            <a:ext cx="0" cy="499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5899F1E-3685-0208-E7AE-0D72454269A8}"/>
              </a:ext>
            </a:extLst>
          </p:cNvPr>
          <p:cNvSpPr txBox="1"/>
          <p:nvPr/>
        </p:nvSpPr>
        <p:spPr>
          <a:xfrm>
            <a:off x="5571694" y="5199536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1 …. 9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E299F85-F56A-A97F-BF44-DFA28C8EA83C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6304427" y="5568868"/>
            <a:ext cx="0" cy="399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F91A18B-451E-E867-7A41-C17FE5E65FF2}"/>
              </a:ext>
            </a:extLst>
          </p:cNvPr>
          <p:cNvSpPr/>
          <p:nvPr/>
        </p:nvSpPr>
        <p:spPr>
          <a:xfrm>
            <a:off x="5427305" y="5991665"/>
            <a:ext cx="1817386" cy="4340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OUTPUT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EFCCC6-65A8-2352-D933-9646CAA73170}"/>
              </a:ext>
            </a:extLst>
          </p:cNvPr>
          <p:cNvSpPr txBox="1"/>
          <p:nvPr/>
        </p:nvSpPr>
        <p:spPr>
          <a:xfrm>
            <a:off x="6355334" y="5556934"/>
            <a:ext cx="79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Merge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F98F1EA-ABBB-FD2D-FD5E-D31405258846}"/>
              </a:ext>
            </a:extLst>
          </p:cNvPr>
          <p:cNvSpPr/>
          <p:nvPr/>
        </p:nvSpPr>
        <p:spPr>
          <a:xfrm>
            <a:off x="6332727" y="2178708"/>
            <a:ext cx="1818126" cy="6357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Kinship matrix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44CFFBC-887A-6F55-7BCE-C0BAA5C0436A}"/>
              </a:ext>
            </a:extLst>
          </p:cNvPr>
          <p:cNvSpPr/>
          <p:nvPr/>
        </p:nvSpPr>
        <p:spPr>
          <a:xfrm>
            <a:off x="4363505" y="2212761"/>
            <a:ext cx="1818126" cy="6357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Phenotype data</a:t>
            </a:r>
          </a:p>
          <a:p>
            <a:pPr algn="ctr"/>
            <a:r>
              <a:rPr lang="en-US" dirty="0">
                <a:solidFill>
                  <a:schemeClr val="accent4"/>
                </a:solidFill>
              </a:rPr>
              <a:t>Ordered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B62D70F-97C7-58C6-D614-93EFF09812E1}"/>
              </a:ext>
            </a:extLst>
          </p:cNvPr>
          <p:cNvSpPr/>
          <p:nvPr/>
        </p:nvSpPr>
        <p:spPr>
          <a:xfrm>
            <a:off x="8421356" y="2212761"/>
            <a:ext cx="1818126" cy="6357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Co variates</a:t>
            </a:r>
          </a:p>
        </p:txBody>
      </p: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0E93D72F-BAA2-D0B7-B496-2F1C8CE2030F}"/>
              </a:ext>
            </a:extLst>
          </p:cNvPr>
          <p:cNvCxnSpPr>
            <a:stCxn id="30" idx="2"/>
            <a:endCxn id="17" idx="0"/>
          </p:cNvCxnSpPr>
          <p:nvPr/>
        </p:nvCxnSpPr>
        <p:spPr>
          <a:xfrm rot="16200000" flipH="1">
            <a:off x="5325199" y="2795904"/>
            <a:ext cx="958169" cy="106343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C959EC57-7A64-2CC4-D2DD-D1869DE3468C}"/>
              </a:ext>
            </a:extLst>
          </p:cNvPr>
          <p:cNvCxnSpPr>
            <a:stCxn id="29" idx="2"/>
            <a:endCxn id="17" idx="0"/>
          </p:cNvCxnSpPr>
          <p:nvPr/>
        </p:nvCxnSpPr>
        <p:spPr>
          <a:xfrm rot="5400000">
            <a:off x="6292783" y="2857697"/>
            <a:ext cx="992222" cy="905792"/>
          </a:xfrm>
          <a:prstGeom prst="bentConnector3">
            <a:avLst>
              <a:gd name="adj1" fmla="val 512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29D1734F-0582-4F51-997F-A4A76C997321}"/>
              </a:ext>
            </a:extLst>
          </p:cNvPr>
          <p:cNvCxnSpPr>
            <a:stCxn id="31" idx="2"/>
            <a:endCxn id="17" idx="0"/>
          </p:cNvCxnSpPr>
          <p:nvPr/>
        </p:nvCxnSpPr>
        <p:spPr>
          <a:xfrm rot="5400000">
            <a:off x="7354125" y="1830409"/>
            <a:ext cx="958169" cy="29944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974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D8D8-D40C-0009-A335-5A78FF85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worked</a:t>
            </a:r>
          </a:p>
        </p:txBody>
      </p:sp>
      <p:pic>
        <p:nvPicPr>
          <p:cNvPr id="5" name="Picture 4" descr="A graph of a number of cells&#10;&#10;Description automatically generated with medium confidence">
            <a:extLst>
              <a:ext uri="{FF2B5EF4-FFF2-40B4-BE49-F238E27FC236}">
                <a16:creationId xmlns:a16="http://schemas.microsoft.com/office/drawing/2014/main" id="{83C42E42-DBF8-8293-58B2-476E17110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2288"/>
            <a:ext cx="6103550" cy="38147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3114EF-9FC6-F90A-9F02-79238C4A0978}"/>
              </a:ext>
            </a:extLst>
          </p:cNvPr>
          <p:cNvSpPr txBox="1"/>
          <p:nvPr/>
        </p:nvSpPr>
        <p:spPr>
          <a:xfrm>
            <a:off x="1168400" y="1798958"/>
            <a:ext cx="9218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The splitting of the genotype file and usage of pre-calculated Kinship matrix, PCA did the trick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Max mem ~ 12% that I could notice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Reasonably fast but EMMAX is still way faster </a:t>
            </a:r>
          </a:p>
        </p:txBody>
      </p:sp>
      <p:pic>
        <p:nvPicPr>
          <p:cNvPr id="7" name="Picture 6" descr="A graph of a number of cells&#10;&#10;Description automatically generated with medium confidence">
            <a:extLst>
              <a:ext uri="{FF2B5EF4-FFF2-40B4-BE49-F238E27FC236}">
                <a16:creationId xmlns:a16="http://schemas.microsoft.com/office/drawing/2014/main" id="{943BFC53-3649-3E0A-B5E0-FAC836438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3059668"/>
            <a:ext cx="5537200" cy="3460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878C58-4B81-C07B-3A35-B958BAADC904}"/>
              </a:ext>
            </a:extLst>
          </p:cNvPr>
          <p:cNvSpPr txBox="1"/>
          <p:nvPr/>
        </p:nvSpPr>
        <p:spPr>
          <a:xfrm>
            <a:off x="2675710" y="3015742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GAPIT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891F6-DCCD-5974-0561-8F8EB4F451EC}"/>
              </a:ext>
            </a:extLst>
          </p:cNvPr>
          <p:cNvSpPr txBox="1"/>
          <p:nvPr/>
        </p:nvSpPr>
        <p:spPr>
          <a:xfrm>
            <a:off x="8779260" y="3059668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EMMAX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EE3424-6940-0AA6-37F4-56CA6A07B0A8}"/>
              </a:ext>
            </a:extLst>
          </p:cNvPr>
          <p:cNvSpPr txBox="1"/>
          <p:nvPr/>
        </p:nvSpPr>
        <p:spPr>
          <a:xfrm>
            <a:off x="3610997" y="6352341"/>
            <a:ext cx="5244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(Nearly) exact same overall pattern just different scale</a:t>
            </a:r>
          </a:p>
        </p:txBody>
      </p:sp>
    </p:spTree>
    <p:extLst>
      <p:ext uri="{BB962C8B-B14F-4D97-AF65-F5344CB8AC3E}">
        <p14:creationId xmlns:p14="http://schemas.microsoft.com/office/powerpoint/2010/main" val="2863079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BF28-D1E6-39FC-C1DB-0FE6AE1A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1C9089-20A2-C55F-15D4-9B93BA110854}"/>
              </a:ext>
            </a:extLst>
          </p:cNvPr>
          <p:cNvCxnSpPr>
            <a:cxnSpLocks/>
          </p:cNvCxnSpPr>
          <p:nvPr/>
        </p:nvCxnSpPr>
        <p:spPr>
          <a:xfrm>
            <a:off x="5994400" y="3143766"/>
            <a:ext cx="0" cy="2883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EE1243D-65A0-F8E1-BFAB-985D18F85F3B}"/>
              </a:ext>
            </a:extLst>
          </p:cNvPr>
          <p:cNvSpPr txBox="1"/>
          <p:nvPr/>
        </p:nvSpPr>
        <p:spPr>
          <a:xfrm>
            <a:off x="5081998" y="2497435"/>
            <a:ext cx="1799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mainScript</a:t>
            </a:r>
            <a:r>
              <a:rPr lang="en-US" b="1" dirty="0"/>
              <a:t> R</a:t>
            </a:r>
          </a:p>
          <a:p>
            <a:pPr algn="ctr"/>
            <a:r>
              <a:rPr lang="en-US" b="1" dirty="0"/>
              <a:t>With parameters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C2F36B-6058-6697-4E26-1C8F87E47210}"/>
              </a:ext>
            </a:extLst>
          </p:cNvPr>
          <p:cNvGrpSpPr/>
          <p:nvPr/>
        </p:nvGrpSpPr>
        <p:grpSpPr>
          <a:xfrm>
            <a:off x="5981699" y="3441700"/>
            <a:ext cx="4685343" cy="2122964"/>
            <a:chOff x="4965699" y="3429000"/>
            <a:chExt cx="4685343" cy="212296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8941D3B-8431-5D40-74F7-AB62018A13A5}"/>
                </a:ext>
              </a:extLst>
            </p:cNvPr>
            <p:cNvCxnSpPr/>
            <p:nvPr/>
          </p:nvCxnSpPr>
          <p:spPr>
            <a:xfrm>
              <a:off x="4965700" y="3613666"/>
              <a:ext cx="11049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CD5BBF7-E72E-5738-0168-3AA2A8B70784}"/>
                </a:ext>
              </a:extLst>
            </p:cNvPr>
            <p:cNvCxnSpPr/>
            <p:nvPr/>
          </p:nvCxnSpPr>
          <p:spPr>
            <a:xfrm>
              <a:off x="4965699" y="4325898"/>
              <a:ext cx="1092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FC7D838-9D1D-8219-3E2F-E9C916C5A20F}"/>
                </a:ext>
              </a:extLst>
            </p:cNvPr>
            <p:cNvCxnSpPr/>
            <p:nvPr/>
          </p:nvCxnSpPr>
          <p:spPr>
            <a:xfrm>
              <a:off x="4978400" y="4896366"/>
              <a:ext cx="1092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BB968-409D-8FA1-47B2-640964FD23FE}"/>
                </a:ext>
              </a:extLst>
            </p:cNvPr>
            <p:cNvSpPr txBox="1"/>
            <p:nvPr/>
          </p:nvSpPr>
          <p:spPr>
            <a:xfrm>
              <a:off x="6184900" y="3429000"/>
              <a:ext cx="1546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Filtering PLINK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DCB03C-B162-5332-BC2A-1B7BAD152F9F}"/>
                </a:ext>
              </a:extLst>
            </p:cNvPr>
            <p:cNvSpPr txBox="1"/>
            <p:nvPr/>
          </p:nvSpPr>
          <p:spPr>
            <a:xfrm>
              <a:off x="6184899" y="4121150"/>
              <a:ext cx="18870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Pruning with plink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1874F7-9412-B148-0AEC-F0CA4310FAC9}"/>
                </a:ext>
              </a:extLst>
            </p:cNvPr>
            <p:cNvSpPr txBox="1"/>
            <p:nvPr/>
          </p:nvSpPr>
          <p:spPr>
            <a:xfrm>
              <a:off x="6184900" y="4711700"/>
              <a:ext cx="3466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Plotting the PCA with mapping info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C19D2E7-4D25-5988-4004-710E32A2A9AF}"/>
                </a:ext>
              </a:extLst>
            </p:cNvPr>
            <p:cNvCxnSpPr/>
            <p:nvPr/>
          </p:nvCxnSpPr>
          <p:spPr>
            <a:xfrm>
              <a:off x="4978400" y="5367298"/>
              <a:ext cx="1092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ADBF080-9EEC-EB9C-B205-4D969C72E9FA}"/>
                </a:ext>
              </a:extLst>
            </p:cNvPr>
            <p:cNvSpPr txBox="1"/>
            <p:nvPr/>
          </p:nvSpPr>
          <p:spPr>
            <a:xfrm>
              <a:off x="6184899" y="5182632"/>
              <a:ext cx="221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EMMAX/GAPITS calls 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345D744-3AAB-E312-15B1-C28637F81EEF}"/>
              </a:ext>
            </a:extLst>
          </p:cNvPr>
          <p:cNvSpPr txBox="1"/>
          <p:nvPr/>
        </p:nvSpPr>
        <p:spPr>
          <a:xfrm>
            <a:off x="7073899" y="2616755"/>
            <a:ext cx="3078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This should be able to run in R.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42A64D0-6CF3-225C-F447-01477CADF598}"/>
              </a:ext>
            </a:extLst>
          </p:cNvPr>
          <p:cNvGrpSpPr/>
          <p:nvPr/>
        </p:nvGrpSpPr>
        <p:grpSpPr>
          <a:xfrm>
            <a:off x="7112000" y="3289300"/>
            <a:ext cx="4785639" cy="3260470"/>
            <a:chOff x="6096000" y="3276600"/>
            <a:chExt cx="4785639" cy="326047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6518B4-42B3-424C-A8D9-53B946B37DAD}"/>
                </a:ext>
              </a:extLst>
            </p:cNvPr>
            <p:cNvSpPr/>
            <p:nvPr/>
          </p:nvSpPr>
          <p:spPr>
            <a:xfrm>
              <a:off x="6096000" y="3276600"/>
              <a:ext cx="3708400" cy="2476500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7160F7-EBFC-3C47-5FFA-86971253892A}"/>
                </a:ext>
              </a:extLst>
            </p:cNvPr>
            <p:cNvSpPr txBox="1"/>
            <p:nvPr/>
          </p:nvSpPr>
          <p:spPr>
            <a:xfrm>
              <a:off x="6131236" y="5890739"/>
              <a:ext cx="4750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Are implemented as separate functions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You can use them independent of the main flow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FF0C55-BF52-6DCE-A12A-DC570E6FEDCD}"/>
              </a:ext>
            </a:extLst>
          </p:cNvPr>
          <p:cNvGrpSpPr/>
          <p:nvPr/>
        </p:nvGrpSpPr>
        <p:grpSpPr>
          <a:xfrm>
            <a:off x="4889500" y="1292524"/>
            <a:ext cx="3249386" cy="1171961"/>
            <a:chOff x="3873500" y="1279824"/>
            <a:chExt cx="3249386" cy="117196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704346C-ECA2-1DD4-B93A-182A5086A97B}"/>
                </a:ext>
              </a:extLst>
            </p:cNvPr>
            <p:cNvSpPr txBox="1"/>
            <p:nvPr/>
          </p:nvSpPr>
          <p:spPr>
            <a:xfrm>
              <a:off x="3873500" y="1279824"/>
              <a:ext cx="1991901" cy="6463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Command line interface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F477B12-B7EF-A28C-94A1-568E0CF9104F}"/>
                </a:ext>
              </a:extLst>
            </p:cNvPr>
            <p:cNvCxnSpPr/>
            <p:nvPr/>
          </p:nvCxnSpPr>
          <p:spPr>
            <a:xfrm>
              <a:off x="4851400" y="2008872"/>
              <a:ext cx="0" cy="4429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87B564-BECF-F763-8429-A224175960A9}"/>
                </a:ext>
              </a:extLst>
            </p:cNvPr>
            <p:cNvSpPr txBox="1"/>
            <p:nvPr/>
          </p:nvSpPr>
          <p:spPr>
            <a:xfrm>
              <a:off x="5049818" y="2027574"/>
              <a:ext cx="2073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Manage parameters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DB3FEAD-2318-1360-4981-EAABBEA07FD0}"/>
              </a:ext>
            </a:extLst>
          </p:cNvPr>
          <p:cNvGrpSpPr/>
          <p:nvPr/>
        </p:nvGrpSpPr>
        <p:grpSpPr>
          <a:xfrm>
            <a:off x="838200" y="2436038"/>
            <a:ext cx="3172079" cy="493523"/>
            <a:chOff x="838200" y="2436038"/>
            <a:chExt cx="3172079" cy="493523"/>
          </a:xfrm>
        </p:grpSpPr>
        <p:pic>
          <p:nvPicPr>
            <p:cNvPr id="38" name="Picture 4" descr="Linux - Wikipedia">
              <a:extLst>
                <a:ext uri="{FF2B5EF4-FFF2-40B4-BE49-F238E27FC236}">
                  <a16:creationId xmlns:a16="http://schemas.microsoft.com/office/drawing/2014/main" id="{386E62DD-CA71-1476-51C8-34430B5D8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436038"/>
              <a:ext cx="416754" cy="49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6D852D-76FB-CC14-9D53-159BA0B43378}"/>
                </a:ext>
              </a:extLst>
            </p:cNvPr>
            <p:cNvSpPr txBox="1"/>
            <p:nvPr/>
          </p:nvSpPr>
          <p:spPr>
            <a:xfrm>
              <a:off x="1903933" y="2560229"/>
              <a:ext cx="2106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 and command line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88A093-F67A-617C-BF29-EF88DB1DB8C0}"/>
              </a:ext>
            </a:extLst>
          </p:cNvPr>
          <p:cNvGrpSpPr/>
          <p:nvPr/>
        </p:nvGrpSpPr>
        <p:grpSpPr>
          <a:xfrm>
            <a:off x="324498" y="3310461"/>
            <a:ext cx="3685781" cy="511394"/>
            <a:chOff x="324498" y="3310461"/>
            <a:chExt cx="3685781" cy="51139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AB552C5-1A26-6736-2F8C-A19ACD74318B}"/>
                </a:ext>
              </a:extLst>
            </p:cNvPr>
            <p:cNvSpPr txBox="1"/>
            <p:nvPr/>
          </p:nvSpPr>
          <p:spPr>
            <a:xfrm>
              <a:off x="1903933" y="3381492"/>
              <a:ext cx="2106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 and command line</a:t>
              </a:r>
            </a:p>
          </p:txBody>
        </p:sp>
        <p:pic>
          <p:nvPicPr>
            <p:cNvPr id="41" name="Picture 18" descr="When would Mac OS X ship? | Tech Reflect">
              <a:extLst>
                <a:ext uri="{FF2B5EF4-FFF2-40B4-BE49-F238E27FC236}">
                  <a16:creationId xmlns:a16="http://schemas.microsoft.com/office/drawing/2014/main" id="{43561B68-CEFC-8316-1327-817AE72BE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98" y="3310461"/>
              <a:ext cx="1384870" cy="511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CECDD9-3FC5-22DE-7A4C-0E6184E87963}"/>
              </a:ext>
            </a:extLst>
          </p:cNvPr>
          <p:cNvGrpSpPr/>
          <p:nvPr/>
        </p:nvGrpSpPr>
        <p:grpSpPr>
          <a:xfrm>
            <a:off x="-371814" y="4013098"/>
            <a:ext cx="4738729" cy="1603398"/>
            <a:chOff x="-371814" y="4013098"/>
            <a:chExt cx="4738729" cy="1603398"/>
          </a:xfrm>
        </p:grpSpPr>
        <p:pic>
          <p:nvPicPr>
            <p:cNvPr id="44" name="Picture 16" descr="Hoe krijg je Windows 11 voor je compatibele pc? | Microsoft">
              <a:extLst>
                <a:ext uri="{FF2B5EF4-FFF2-40B4-BE49-F238E27FC236}">
                  <a16:creationId xmlns:a16="http://schemas.microsoft.com/office/drawing/2014/main" id="{58FB872F-E16E-D42F-6F20-9EACB4597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1814" y="4013098"/>
              <a:ext cx="2836781" cy="1603398"/>
            </a:xfrm>
            <a:prstGeom prst="rect">
              <a:avLst/>
            </a:prstGeom>
            <a:solidFill>
              <a:schemeClr val="bg1">
                <a:alpha val="24733"/>
              </a:schemeClr>
            </a:solidFill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ACC7152-3D36-1438-FE3D-1A4536910554}"/>
                </a:ext>
              </a:extLst>
            </p:cNvPr>
            <p:cNvSpPr txBox="1"/>
            <p:nvPr/>
          </p:nvSpPr>
          <p:spPr>
            <a:xfrm>
              <a:off x="1903933" y="4611132"/>
              <a:ext cx="246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Command line only WSL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594F038-B8DE-1C5F-22BA-722EFC2361B3}"/>
              </a:ext>
            </a:extLst>
          </p:cNvPr>
          <p:cNvGrpSpPr/>
          <p:nvPr/>
        </p:nvGrpSpPr>
        <p:grpSpPr>
          <a:xfrm>
            <a:off x="2235200" y="5195332"/>
            <a:ext cx="4965699" cy="1354097"/>
            <a:chOff x="2235200" y="5195332"/>
            <a:chExt cx="4965699" cy="1354097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0DBA62C6-75E6-082A-3A32-72FDB98ED1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6915" y="5195332"/>
              <a:ext cx="2833984" cy="8800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2BF8BCA-4BA7-2E55-4B83-44D76E76F662}"/>
                </a:ext>
              </a:extLst>
            </p:cNvPr>
            <p:cNvSpPr txBox="1"/>
            <p:nvPr/>
          </p:nvSpPr>
          <p:spPr>
            <a:xfrm>
              <a:off x="2235200" y="6180097"/>
              <a:ext cx="3057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Personally I would stick to this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62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27B4-083A-A68D-F974-400E0CCE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GWAS pipelines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BAF95-A39F-FCE0-F524-8DCE97936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35472"/>
            <a:ext cx="10515600" cy="181882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You might think another GWAS pipeline? </a:t>
            </a:r>
          </a:p>
          <a:p>
            <a:r>
              <a:rPr lang="en-US" dirty="0"/>
              <a:t>Aren’t there many already </a:t>
            </a:r>
            <a:r>
              <a:rPr lang="en-US" dirty="0">
                <a:sym typeface="Wingdings" pitchFamily="2" charset="2"/>
              </a:rPr>
              <a:t> Yes</a:t>
            </a:r>
          </a:p>
          <a:p>
            <a:r>
              <a:rPr lang="en-US" dirty="0">
                <a:sym typeface="Wingdings" pitchFamily="2" charset="2"/>
              </a:rPr>
              <a:t>And they mostly follow the same basic principle</a:t>
            </a:r>
          </a:p>
          <a:p>
            <a:r>
              <a:rPr lang="en-US" dirty="0">
                <a:sym typeface="Wingdings" pitchFamily="2" charset="2"/>
              </a:rPr>
              <a:t>What sets them apart are: User interface, types of output (aesthetics) , tools methods used. With other words, fine tuning to the needs of the scientist. </a:t>
            </a:r>
          </a:p>
          <a:p>
            <a:r>
              <a:rPr lang="en-US" dirty="0">
                <a:sym typeface="Wingdings" pitchFamily="2" charset="2"/>
              </a:rPr>
              <a:t>So the pipeline within presentation is tailored to needs within the AGENT project.</a:t>
            </a:r>
          </a:p>
          <a:p>
            <a:r>
              <a:rPr lang="en-US" dirty="0">
                <a:sym typeface="Wingdings" pitchFamily="2" charset="2"/>
              </a:rPr>
              <a:t>On a personal note, I am not big fan of automatizing analysis like GWAS.</a:t>
            </a:r>
          </a:p>
          <a:p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98F13E-10D5-6DBC-72FD-6F1DA5C4B465}"/>
              </a:ext>
            </a:extLst>
          </p:cNvPr>
          <p:cNvGrpSpPr/>
          <p:nvPr/>
        </p:nvGrpSpPr>
        <p:grpSpPr>
          <a:xfrm>
            <a:off x="3632737" y="3532700"/>
            <a:ext cx="4395040" cy="3298313"/>
            <a:chOff x="1041400" y="3146424"/>
            <a:chExt cx="4395040" cy="329831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5D6157-0244-3FE3-2CD3-BD935E553C09}"/>
                </a:ext>
              </a:extLst>
            </p:cNvPr>
            <p:cNvSpPr txBox="1"/>
            <p:nvPr/>
          </p:nvSpPr>
          <p:spPr>
            <a:xfrm>
              <a:off x="1041400" y="3146424"/>
              <a:ext cx="1202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Phenotype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005AC7-9D7A-72BB-2FCA-713E4328C5FD}"/>
                </a:ext>
              </a:extLst>
            </p:cNvPr>
            <p:cNvSpPr txBox="1"/>
            <p:nvPr/>
          </p:nvSpPr>
          <p:spPr>
            <a:xfrm>
              <a:off x="2654300" y="3146424"/>
              <a:ext cx="1575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Genotype data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3748D0C-618B-DC7E-88C1-F8D9AF452F8E}"/>
                </a:ext>
              </a:extLst>
            </p:cNvPr>
            <p:cNvCxnSpPr/>
            <p:nvPr/>
          </p:nvCxnSpPr>
          <p:spPr>
            <a:xfrm>
              <a:off x="3442272" y="3575052"/>
              <a:ext cx="0" cy="5111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BF11EF-D0E3-FEA9-7A33-E74B3C3257FB}"/>
                </a:ext>
              </a:extLst>
            </p:cNvPr>
            <p:cNvSpPr txBox="1"/>
            <p:nvPr/>
          </p:nvSpPr>
          <p:spPr>
            <a:xfrm>
              <a:off x="2599413" y="4042461"/>
              <a:ext cx="1774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Filtering/Pruning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523022-11AB-57D7-6340-99F40646D692}"/>
                </a:ext>
              </a:extLst>
            </p:cNvPr>
            <p:cNvSpPr txBox="1"/>
            <p:nvPr/>
          </p:nvSpPr>
          <p:spPr>
            <a:xfrm>
              <a:off x="3310665" y="5054854"/>
              <a:ext cx="21257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Population Structure</a:t>
              </a:r>
            </a:p>
            <a:p>
              <a:pPr algn="ctr"/>
              <a:r>
                <a:rPr lang="en-US" dirty="0"/>
                <a:t>PCA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AAA5D67-2FEE-AA12-0EFE-90F1B7B2A9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99413" y="4448837"/>
              <a:ext cx="596952" cy="15201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B708020-5028-DFDB-D27D-43D963CFA902}"/>
                </a:ext>
              </a:extLst>
            </p:cNvPr>
            <p:cNvCxnSpPr>
              <a:cxnSpLocks/>
            </p:cNvCxnSpPr>
            <p:nvPr/>
          </p:nvCxnSpPr>
          <p:spPr>
            <a:xfrm>
              <a:off x="3486483" y="4501849"/>
              <a:ext cx="431228" cy="4629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3496CA-AB9D-D276-8183-40C555064B28}"/>
                </a:ext>
              </a:extLst>
            </p:cNvPr>
            <p:cNvSpPr txBox="1"/>
            <p:nvPr/>
          </p:nvSpPr>
          <p:spPr>
            <a:xfrm>
              <a:off x="2272753" y="6075405"/>
              <a:ext cx="763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GWAS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B6F4FFF-5E40-6873-A72D-A855B78BA5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4286" y="5596208"/>
              <a:ext cx="1218055" cy="4098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D731939-C242-3E32-E091-25A9ECC4E3F4}"/>
                </a:ext>
              </a:extLst>
            </p:cNvPr>
            <p:cNvCxnSpPr/>
            <p:nvPr/>
          </p:nvCxnSpPr>
          <p:spPr>
            <a:xfrm>
              <a:off x="1642686" y="3650693"/>
              <a:ext cx="0" cy="761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C5B95B-1555-24F0-A8E8-384FE7F191C6}"/>
                </a:ext>
              </a:extLst>
            </p:cNvPr>
            <p:cNvSpPr txBox="1"/>
            <p:nvPr/>
          </p:nvSpPr>
          <p:spPr>
            <a:xfrm>
              <a:off x="1041400" y="4463537"/>
              <a:ext cx="1178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Processing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10FD2C-41E6-5E40-E02A-FCB8268999DA}"/>
                </a:ext>
              </a:extLst>
            </p:cNvPr>
            <p:cNvCxnSpPr/>
            <p:nvPr/>
          </p:nvCxnSpPr>
          <p:spPr>
            <a:xfrm>
              <a:off x="1642686" y="4964798"/>
              <a:ext cx="842427" cy="10412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9452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6CBA-0247-48E4-A437-F89BC87B5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end up with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FB57B-7FAA-F463-1F8A-A43A8C5FB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67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draft pipeline:</a:t>
            </a:r>
          </a:p>
          <a:p>
            <a:endParaRPr lang="en-US" dirty="0"/>
          </a:p>
          <a:p>
            <a:pPr lvl="1"/>
            <a:r>
              <a:rPr lang="en-US" dirty="0"/>
              <a:t>That has all my initial memory worries resolved</a:t>
            </a:r>
          </a:p>
          <a:p>
            <a:pPr lvl="1"/>
            <a:r>
              <a:rPr lang="en-US" dirty="0"/>
              <a:t>Still kept original flow of the WP4 pipeline</a:t>
            </a:r>
          </a:p>
          <a:p>
            <a:pPr lvl="1"/>
            <a:r>
              <a:rPr lang="en-US" dirty="0"/>
              <a:t>Has additional features  (File formatting, diagnostic plots). </a:t>
            </a:r>
          </a:p>
          <a:p>
            <a:pPr lvl="1"/>
            <a:r>
              <a:rPr lang="en-US" dirty="0"/>
              <a:t>Easily extendable</a:t>
            </a:r>
          </a:p>
          <a:p>
            <a:pPr lvl="1"/>
            <a:endParaRPr lang="en-US" dirty="0"/>
          </a:p>
          <a:p>
            <a:r>
              <a:rPr lang="en-US" dirty="0"/>
              <a:t>What needs to be mentioned</a:t>
            </a:r>
          </a:p>
          <a:p>
            <a:pPr lvl="1"/>
            <a:r>
              <a:rPr lang="en-US" dirty="0"/>
              <a:t>I have not found a satisfactory way to make the pipeline completely R only and efficient at this point in time.</a:t>
            </a:r>
          </a:p>
          <a:p>
            <a:pPr lvl="1"/>
            <a:r>
              <a:rPr lang="en-US" dirty="0"/>
              <a:t>I have to add the CLI and clean the code a bit </a:t>
            </a:r>
          </a:p>
          <a:p>
            <a:pPr lvl="1"/>
            <a:r>
              <a:rPr lang="en-US" dirty="0"/>
              <a:t>I expect it to be ready in max a week. </a:t>
            </a:r>
          </a:p>
          <a:p>
            <a:pPr lvl="2"/>
            <a:r>
              <a:rPr lang="en-US" dirty="0"/>
              <a:t>Links will be shared through EURISCO. </a:t>
            </a:r>
          </a:p>
          <a:p>
            <a:pPr lvl="2"/>
            <a:r>
              <a:rPr lang="en-US" dirty="0"/>
              <a:t>I want to still check how to share. GITHUB, </a:t>
            </a:r>
            <a:r>
              <a:rPr lang="en-US" dirty="0" err="1"/>
              <a:t>Zenodo</a:t>
            </a:r>
            <a:r>
              <a:rPr lang="en-US" dirty="0"/>
              <a:t> or </a:t>
            </a:r>
            <a:r>
              <a:rPr lang="en-US" dirty="0" err="1"/>
              <a:t>Biocontainers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Anything sooner I can be contacted through </a:t>
            </a:r>
            <a:r>
              <a:rPr lang="en-US" dirty="0" err="1"/>
              <a:t>edouard.severing@wur.nl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4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843A-DD90-4175-0F9A-9A5FBC8D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containerization (I)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B448F-A7FB-83B4-969A-E6522C7B1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Is it still a good idea? </a:t>
            </a:r>
            <a:r>
              <a:rPr lang="en-US" b="1" dirty="0"/>
              <a:t>Absolutely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During the setup, I came across many dependencies that needed to be installed.</a:t>
            </a:r>
          </a:p>
          <a:p>
            <a:pPr lvl="1"/>
            <a:r>
              <a:rPr lang="en-US" dirty="0"/>
              <a:t>GAPIT is not too straight forward to install. It even requires a package which has been removed from CRAN. </a:t>
            </a:r>
            <a:r>
              <a:rPr lang="en-US" dirty="0" err="1"/>
              <a:t>LDHeatmap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Other packages required me to install system wide libraries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External software: </a:t>
            </a:r>
          </a:p>
          <a:p>
            <a:pPr lvl="2"/>
            <a:r>
              <a:rPr lang="en-US" dirty="0"/>
              <a:t>EMMAX </a:t>
            </a:r>
          </a:p>
          <a:p>
            <a:pPr lvl="2"/>
            <a:r>
              <a:rPr lang="en-US" dirty="0"/>
              <a:t>Some C++ code I wrote myself had issues compiling on the MAC but recoding worked</a:t>
            </a:r>
          </a:p>
          <a:p>
            <a:pPr lvl="2"/>
            <a:endParaRPr lang="en-US" dirty="0"/>
          </a:p>
          <a:p>
            <a:r>
              <a:rPr lang="en-US" dirty="0"/>
              <a:t>Containerization is still a good option to keep all that is needed together </a:t>
            </a:r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23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32685-0E1D-DA29-1D47-77313DE50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containerization platform (II)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5FE40-8849-D659-E58E-B81828CAD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14475"/>
          </a:xfrm>
        </p:spPr>
        <p:txBody>
          <a:bodyPr>
            <a:normAutofit/>
          </a:bodyPr>
          <a:lstStyle/>
          <a:p>
            <a:r>
              <a:rPr lang="en-US" dirty="0"/>
              <a:t>I am strongly thinking of containerizing the new pipeline in Docker rather than singularity as Docker appears to be more powerful. At least I have the impression.  </a:t>
            </a:r>
          </a:p>
          <a:p>
            <a:r>
              <a:rPr lang="en-US" dirty="0"/>
              <a:t>I am actively investigating this.</a:t>
            </a:r>
          </a:p>
        </p:txBody>
      </p:sp>
      <p:pic>
        <p:nvPicPr>
          <p:cNvPr id="3074" name="Picture 2" descr="What is Docker and why it is used?">
            <a:extLst>
              <a:ext uri="{FF2B5EF4-FFF2-40B4-BE49-F238E27FC236}">
                <a16:creationId xmlns:a16="http://schemas.microsoft.com/office/drawing/2014/main" id="{8D1C8782-6BA8-52A3-7152-E449FE160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3517901"/>
            <a:ext cx="3136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troduction to Singularity — Singularity container 3.5 documentation">
            <a:extLst>
              <a:ext uri="{FF2B5EF4-FFF2-40B4-BE49-F238E27FC236}">
                <a16:creationId xmlns:a16="http://schemas.microsoft.com/office/drawing/2014/main" id="{69371329-64C0-C8C0-5090-F3B429F3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3340100"/>
            <a:ext cx="28321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74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CDFB4-2FE8-7204-E44B-48D8E499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your attention!</a:t>
            </a:r>
          </a:p>
        </p:txBody>
      </p:sp>
      <p:pic>
        <p:nvPicPr>
          <p:cNvPr id="6" name="Picture 8" descr="Wageningen University &amp; Research - Kiemt">
            <a:extLst>
              <a:ext uri="{FF2B5EF4-FFF2-40B4-BE49-F238E27FC236}">
                <a16:creationId xmlns:a16="http://schemas.microsoft.com/office/drawing/2014/main" id="{82B12A66-8592-9108-D179-77AFB8D93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856" y="1530170"/>
            <a:ext cx="3119438" cy="227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D4E077-C75C-79DC-86D5-7078679BDE11}"/>
              </a:ext>
            </a:extLst>
          </p:cNvPr>
          <p:cNvSpPr txBox="1"/>
          <p:nvPr/>
        </p:nvSpPr>
        <p:spPr>
          <a:xfrm>
            <a:off x="4100060" y="6129643"/>
            <a:ext cx="4054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WP4 and WP5/6 teams</a:t>
            </a:r>
          </a:p>
        </p:txBody>
      </p:sp>
      <p:pic>
        <p:nvPicPr>
          <p:cNvPr id="8" name="Picture 4" descr="International Center for Agricultural Research in the Dry Areas // FARM-D">
            <a:extLst>
              <a:ext uri="{FF2B5EF4-FFF2-40B4-BE49-F238E27FC236}">
                <a16:creationId xmlns:a16="http://schemas.microsoft.com/office/drawing/2014/main" id="{2981C186-72F9-A2FA-4342-F06B4AF52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117" y="2412440"/>
            <a:ext cx="2459434" cy="128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nstitut des Sciences des Plantes de Montpellier | Institut des Sciences  des Plantes de Montpellier">
            <a:extLst>
              <a:ext uri="{FF2B5EF4-FFF2-40B4-BE49-F238E27FC236}">
                <a16:creationId xmlns:a16="http://schemas.microsoft.com/office/drawing/2014/main" id="{8646917F-99C8-C64F-9718-9A3FB7F82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30" y="4717693"/>
            <a:ext cx="1929194" cy="5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A05BB0B7-0955-829B-A4F0-50C131995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81" y="3231107"/>
            <a:ext cx="2192840" cy="122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eibniz Institute of Plant Genetics and Crop Plant Research - Associate  Partner of the Göttingen Campus">
            <a:extLst>
              <a:ext uri="{FF2B5EF4-FFF2-40B4-BE49-F238E27FC236}">
                <a16:creationId xmlns:a16="http://schemas.microsoft.com/office/drawing/2014/main" id="{6F98955C-213A-4CCB-1E06-3CADAF2C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40" y="4162399"/>
            <a:ext cx="2192841" cy="102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30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107252-4C87-1BCD-A0B2-DBD3390C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the WP4 GWAS workflow</a:t>
            </a:r>
          </a:p>
        </p:txBody>
      </p:sp>
      <p:pic>
        <p:nvPicPr>
          <p:cNvPr id="6" name="Picture 4" descr="International Center for Agricultural Research in the Dry Areas // FARM-D">
            <a:extLst>
              <a:ext uri="{FF2B5EF4-FFF2-40B4-BE49-F238E27FC236}">
                <a16:creationId xmlns:a16="http://schemas.microsoft.com/office/drawing/2014/main" id="{32E91E1B-5BDB-B726-4D72-CDC210955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903" y="5997580"/>
            <a:ext cx="1651794" cy="8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476463-C558-51CE-7778-8E21F8527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20" y="1880548"/>
            <a:ext cx="2474383" cy="2248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BEB7E3-83A4-B60C-3AA9-7C99571BC7A3}"/>
              </a:ext>
            </a:extLst>
          </p:cNvPr>
          <p:cNvSpPr txBox="1"/>
          <p:nvPr/>
        </p:nvSpPr>
        <p:spPr>
          <a:xfrm>
            <a:off x="610482" y="4615746"/>
            <a:ext cx="21723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Input and configuration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Shiny App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Select Genotype input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Select trait input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Configure analysis 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3C1DF5-ACAB-0B1B-669F-465D2B702643}"/>
              </a:ext>
            </a:extLst>
          </p:cNvPr>
          <p:cNvSpPr txBox="1"/>
          <p:nvPr/>
        </p:nvSpPr>
        <p:spPr>
          <a:xfrm>
            <a:off x="727640" y="4189264"/>
            <a:ext cx="167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GUI (Front-end)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D4820A-F0DB-41A1-44B9-0A975263D614}"/>
              </a:ext>
            </a:extLst>
          </p:cNvPr>
          <p:cNvGrpSpPr/>
          <p:nvPr/>
        </p:nvGrpSpPr>
        <p:grpSpPr>
          <a:xfrm>
            <a:off x="5407495" y="2360625"/>
            <a:ext cx="3552335" cy="1815641"/>
            <a:chOff x="5407495" y="2360625"/>
            <a:chExt cx="3552335" cy="181564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5091F1-CB43-E56F-F831-5B78C5CC032A}"/>
                </a:ext>
              </a:extLst>
            </p:cNvPr>
            <p:cNvSpPr/>
            <p:nvPr/>
          </p:nvSpPr>
          <p:spPr>
            <a:xfrm>
              <a:off x="6448766" y="2360625"/>
              <a:ext cx="2196574" cy="132556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2" descr="R (programming language) - Wikipedia">
              <a:extLst>
                <a:ext uri="{FF2B5EF4-FFF2-40B4-BE49-F238E27FC236}">
                  <a16:creationId xmlns:a16="http://schemas.microsoft.com/office/drawing/2014/main" id="{89F0F344-23EF-79B9-FFF0-184E782C1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543" y="2457004"/>
              <a:ext cx="1466354" cy="113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C09139-0319-9C7A-694D-618EB3A67E8B}"/>
                </a:ext>
              </a:extLst>
            </p:cNvPr>
            <p:cNvSpPr txBox="1"/>
            <p:nvPr/>
          </p:nvSpPr>
          <p:spPr>
            <a:xfrm>
              <a:off x="6185609" y="3806934"/>
              <a:ext cx="2774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 – based GWAS (Back-end)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B4ABD035-06FD-1C57-5B9F-97D383DDAF64}"/>
                </a:ext>
              </a:extLst>
            </p:cNvPr>
            <p:cNvSpPr/>
            <p:nvPr/>
          </p:nvSpPr>
          <p:spPr>
            <a:xfrm>
              <a:off x="5407495" y="2927611"/>
              <a:ext cx="814388" cy="249431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98C96F0-8108-02BF-E532-367C4CFC5E70}"/>
              </a:ext>
            </a:extLst>
          </p:cNvPr>
          <p:cNvGrpSpPr/>
          <p:nvPr/>
        </p:nvGrpSpPr>
        <p:grpSpPr>
          <a:xfrm>
            <a:off x="2782872" y="2568257"/>
            <a:ext cx="2568685" cy="1649022"/>
            <a:chOff x="2782872" y="2568257"/>
            <a:chExt cx="2568685" cy="164902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C03340-32BB-A027-185E-1704A7191121}"/>
                </a:ext>
              </a:extLst>
            </p:cNvPr>
            <p:cNvSpPr txBox="1"/>
            <p:nvPr/>
          </p:nvSpPr>
          <p:spPr>
            <a:xfrm>
              <a:off x="3874751" y="2650612"/>
              <a:ext cx="493212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SNPs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9CBB75-69B7-C558-5CE9-E57FEEDAE064}"/>
                </a:ext>
              </a:extLst>
            </p:cNvPr>
            <p:cNvSpPr txBox="1"/>
            <p:nvPr/>
          </p:nvSpPr>
          <p:spPr>
            <a:xfrm>
              <a:off x="4497300" y="2697827"/>
              <a:ext cx="521425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Traits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85A821-1CD5-16E1-F37F-D24337234679}"/>
                </a:ext>
              </a:extLst>
            </p:cNvPr>
            <p:cNvSpPr txBox="1"/>
            <p:nvPr/>
          </p:nvSpPr>
          <p:spPr>
            <a:xfrm>
              <a:off x="3981293" y="3085757"/>
              <a:ext cx="1032014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Configuration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ED9D0F-F924-F7E4-A429-2E71CC55D945}"/>
                </a:ext>
              </a:extLst>
            </p:cNvPr>
            <p:cNvSpPr/>
            <p:nvPr/>
          </p:nvSpPr>
          <p:spPr>
            <a:xfrm>
              <a:off x="3745413" y="2568257"/>
              <a:ext cx="1471613" cy="873121"/>
            </a:xfrm>
            <a:prstGeom prst="rect">
              <a:avLst/>
            </a:prstGeom>
            <a:solidFill>
              <a:schemeClr val="accent4">
                <a:alpha val="34044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07C879BF-18A2-6AF8-76E7-CC4E13468376}"/>
                </a:ext>
              </a:extLst>
            </p:cNvPr>
            <p:cNvSpPr/>
            <p:nvPr/>
          </p:nvSpPr>
          <p:spPr>
            <a:xfrm>
              <a:off x="2782872" y="2898690"/>
              <a:ext cx="814388" cy="249431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3DD233-856F-5D95-6961-592D8FEF2CC0}"/>
                </a:ext>
              </a:extLst>
            </p:cNvPr>
            <p:cNvSpPr txBox="1"/>
            <p:nvPr/>
          </p:nvSpPr>
          <p:spPr>
            <a:xfrm>
              <a:off x="3541061" y="3570948"/>
              <a:ext cx="18104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Dispatch package</a:t>
              </a:r>
            </a:p>
            <a:p>
              <a:pPr algn="ctr"/>
              <a:r>
                <a:rPr lang="en-US" dirty="0"/>
                <a:t>R data object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C8F069-7F84-B2F5-31A8-ABB28A31BE95}"/>
              </a:ext>
            </a:extLst>
          </p:cNvPr>
          <p:cNvGrpSpPr/>
          <p:nvPr/>
        </p:nvGrpSpPr>
        <p:grpSpPr>
          <a:xfrm>
            <a:off x="8772469" y="2198178"/>
            <a:ext cx="3323470" cy="2115576"/>
            <a:chOff x="8772469" y="2198178"/>
            <a:chExt cx="3323470" cy="21155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BC1844-F25C-43C3-5914-73F40841DA54}"/>
                </a:ext>
              </a:extLst>
            </p:cNvPr>
            <p:cNvSpPr txBox="1"/>
            <p:nvPr/>
          </p:nvSpPr>
          <p:spPr>
            <a:xfrm>
              <a:off x="10497475" y="3944422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Output</a:t>
              </a:r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09AED4A0-3868-5298-CE29-17DA230AC4D0}"/>
                </a:ext>
              </a:extLst>
            </p:cNvPr>
            <p:cNvSpPr/>
            <p:nvPr/>
          </p:nvSpPr>
          <p:spPr>
            <a:xfrm>
              <a:off x="8772469" y="2926350"/>
              <a:ext cx="814388" cy="249431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5B6209C-047C-2D34-1846-92B83BB58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86857" y="2198178"/>
              <a:ext cx="2509082" cy="177515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0CD40BC-839A-4210-CF61-14FAF72EAF22}"/>
              </a:ext>
            </a:extLst>
          </p:cNvPr>
          <p:cNvGrpSpPr/>
          <p:nvPr/>
        </p:nvGrpSpPr>
        <p:grpSpPr>
          <a:xfrm>
            <a:off x="5405457" y="5300861"/>
            <a:ext cx="4181400" cy="1548195"/>
            <a:chOff x="5365479" y="5129346"/>
            <a:chExt cx="4181400" cy="154819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14E3FC4-C7A4-1E2B-2C7D-1355A215D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5479" y="5129346"/>
              <a:ext cx="2172390" cy="1150396"/>
            </a:xfrm>
            <a:prstGeom prst="rect">
              <a:avLst/>
            </a:prstGeom>
          </p:spPr>
        </p:pic>
        <p:pic>
          <p:nvPicPr>
            <p:cNvPr id="28" name="Picture 14" descr="Free Course: Bash Scripting and System Configuration from Codio | Class  Central">
              <a:extLst>
                <a:ext uri="{FF2B5EF4-FFF2-40B4-BE49-F238E27FC236}">
                  <a16:creationId xmlns:a16="http://schemas.microsoft.com/office/drawing/2014/main" id="{B06A6D50-F077-8A24-83C5-1A84C1CACC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3027" y="5228004"/>
              <a:ext cx="1538883" cy="923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FAB029-6EC7-AD5E-650B-1C44CB7EDA8E}"/>
                </a:ext>
              </a:extLst>
            </p:cNvPr>
            <p:cNvSpPr txBox="1"/>
            <p:nvPr/>
          </p:nvSpPr>
          <p:spPr>
            <a:xfrm>
              <a:off x="5950420" y="6308209"/>
              <a:ext cx="1449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AGENT portal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EFBDBF9-546C-D5E9-DF38-63378FA7FC36}"/>
                </a:ext>
              </a:extLst>
            </p:cNvPr>
            <p:cNvSpPr txBox="1"/>
            <p:nvPr/>
          </p:nvSpPr>
          <p:spPr>
            <a:xfrm>
              <a:off x="7998057" y="6279742"/>
              <a:ext cx="1548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Command line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50BDD3-85CD-1A67-4FAB-47F919E546B9}"/>
              </a:ext>
            </a:extLst>
          </p:cNvPr>
          <p:cNvGrpSpPr/>
          <p:nvPr/>
        </p:nvGrpSpPr>
        <p:grpSpPr>
          <a:xfrm>
            <a:off x="5814689" y="1371600"/>
            <a:ext cx="3364974" cy="3629338"/>
            <a:chOff x="5814689" y="1371600"/>
            <a:chExt cx="3364974" cy="36293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D2CE8-31C2-3443-C016-9AB7D5AB915D}"/>
                </a:ext>
              </a:extLst>
            </p:cNvPr>
            <p:cNvSpPr/>
            <p:nvPr/>
          </p:nvSpPr>
          <p:spPr>
            <a:xfrm>
              <a:off x="5814689" y="1371600"/>
              <a:ext cx="3364974" cy="362933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8" descr="Wageningen University &amp; Research - Kiemt">
              <a:extLst>
                <a:ext uri="{FF2B5EF4-FFF2-40B4-BE49-F238E27FC236}">
                  <a16:creationId xmlns:a16="http://schemas.microsoft.com/office/drawing/2014/main" id="{5C084CE6-415F-742E-9A84-5B1D349112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6292" y="1408796"/>
              <a:ext cx="1252901" cy="91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158852-829D-1535-3991-04DF5D6CAF8B}"/>
                </a:ext>
              </a:extLst>
            </p:cNvPr>
            <p:cNvSpPr txBox="1"/>
            <p:nvPr/>
          </p:nvSpPr>
          <p:spPr>
            <a:xfrm>
              <a:off x="5990398" y="1557382"/>
              <a:ext cx="1620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Detach &amp; generalize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8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C3F3A7-FF6F-6548-99CB-21CAA3F8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Containerization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DAE6AA-073A-4504-44B0-E755B164F714}"/>
              </a:ext>
            </a:extLst>
          </p:cNvPr>
          <p:cNvGrpSpPr/>
          <p:nvPr/>
        </p:nvGrpSpPr>
        <p:grpSpPr>
          <a:xfrm>
            <a:off x="4281279" y="1635213"/>
            <a:ext cx="3899249" cy="5035550"/>
            <a:chOff x="4281279" y="1457325"/>
            <a:chExt cx="3899249" cy="50355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7A8D7C-E042-8D8B-4761-D013D30103F2}"/>
                </a:ext>
              </a:extLst>
            </p:cNvPr>
            <p:cNvSpPr/>
            <p:nvPr/>
          </p:nvSpPr>
          <p:spPr>
            <a:xfrm>
              <a:off x="4281279" y="1457325"/>
              <a:ext cx="3899249" cy="50355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2" descr="Logo">
              <a:extLst>
                <a:ext uri="{FF2B5EF4-FFF2-40B4-BE49-F238E27FC236}">
                  <a16:creationId xmlns:a16="http://schemas.microsoft.com/office/drawing/2014/main" id="{9BE12A40-283F-CA12-786C-5C2C8E069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9896" y="5541402"/>
              <a:ext cx="856325" cy="86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6541FC-B97D-64F3-837D-5D08A58D30AA}"/>
                </a:ext>
              </a:extLst>
            </p:cNvPr>
            <p:cNvSpPr txBox="1"/>
            <p:nvPr/>
          </p:nvSpPr>
          <p:spPr>
            <a:xfrm>
              <a:off x="4483403" y="5797216"/>
              <a:ext cx="2571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Package the pipeline + dependencies into a container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9D91F4-8A44-C40C-3D42-6B2D12473F2B}"/>
              </a:ext>
            </a:extLst>
          </p:cNvPr>
          <p:cNvGrpSpPr/>
          <p:nvPr/>
        </p:nvGrpSpPr>
        <p:grpSpPr>
          <a:xfrm>
            <a:off x="490218" y="3166204"/>
            <a:ext cx="1810496" cy="1687945"/>
            <a:chOff x="1485299" y="2685957"/>
            <a:chExt cx="1810496" cy="168794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818B641-0AA4-3386-887D-A0B11E4EF28F}"/>
                </a:ext>
              </a:extLst>
            </p:cNvPr>
            <p:cNvGrpSpPr/>
            <p:nvPr/>
          </p:nvGrpSpPr>
          <p:grpSpPr>
            <a:xfrm>
              <a:off x="1614309" y="2685957"/>
              <a:ext cx="1471613" cy="873121"/>
              <a:chOff x="1802313" y="2854450"/>
              <a:chExt cx="1471613" cy="87312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ECD55F-2B76-16E4-F344-30F418C3A07B}"/>
                  </a:ext>
                </a:extLst>
              </p:cNvPr>
              <p:cNvSpPr txBox="1"/>
              <p:nvPr/>
            </p:nvSpPr>
            <p:spPr>
              <a:xfrm>
                <a:off x="1931651" y="2936805"/>
                <a:ext cx="493212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SNPs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6550EE-E658-3E7C-7CF3-9E2BFE8753EC}"/>
                  </a:ext>
                </a:extLst>
              </p:cNvPr>
              <p:cNvSpPr txBox="1"/>
              <p:nvPr/>
            </p:nvSpPr>
            <p:spPr>
              <a:xfrm>
                <a:off x="2554200" y="2984020"/>
                <a:ext cx="521425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Traits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984855A-82C3-569F-D014-9122F3F5E740}"/>
                  </a:ext>
                </a:extLst>
              </p:cNvPr>
              <p:cNvSpPr txBox="1"/>
              <p:nvPr/>
            </p:nvSpPr>
            <p:spPr>
              <a:xfrm>
                <a:off x="2038193" y="3371950"/>
                <a:ext cx="1032014" cy="276999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Configuration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B7022FF-FE8E-6419-7117-F32373C53003}"/>
                  </a:ext>
                </a:extLst>
              </p:cNvPr>
              <p:cNvSpPr/>
              <p:nvPr/>
            </p:nvSpPr>
            <p:spPr>
              <a:xfrm>
                <a:off x="1802313" y="2854450"/>
                <a:ext cx="1471613" cy="873121"/>
              </a:xfrm>
              <a:prstGeom prst="rect">
                <a:avLst/>
              </a:prstGeom>
              <a:solidFill>
                <a:schemeClr val="accent4">
                  <a:alpha val="34044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8ED9B2-3F0B-9AAF-966F-268486D97AFE}"/>
                </a:ext>
              </a:extLst>
            </p:cNvPr>
            <p:cNvSpPr txBox="1"/>
            <p:nvPr/>
          </p:nvSpPr>
          <p:spPr>
            <a:xfrm>
              <a:off x="1485299" y="3727571"/>
              <a:ext cx="18104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Dispatch package</a:t>
              </a:r>
            </a:p>
            <a:p>
              <a:pPr algn="ctr"/>
              <a:r>
                <a:rPr lang="en-US" dirty="0"/>
                <a:t>R data object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F00013-1A72-B158-F4EC-172C841821E4}"/>
              </a:ext>
            </a:extLst>
          </p:cNvPr>
          <p:cNvGrpSpPr/>
          <p:nvPr/>
        </p:nvGrpSpPr>
        <p:grpSpPr>
          <a:xfrm>
            <a:off x="4938056" y="3397349"/>
            <a:ext cx="2516971" cy="2100401"/>
            <a:chOff x="4656884" y="2459737"/>
            <a:chExt cx="2516971" cy="21004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4404D0-840F-89AF-6886-8AC99974391C}"/>
                </a:ext>
              </a:extLst>
            </p:cNvPr>
            <p:cNvGrpSpPr/>
            <p:nvPr/>
          </p:nvGrpSpPr>
          <p:grpSpPr>
            <a:xfrm>
              <a:off x="4817082" y="2459737"/>
              <a:ext cx="2196574" cy="1325563"/>
              <a:chOff x="6448766" y="2360625"/>
              <a:chExt cx="2196574" cy="132556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B432461-691E-9B09-708E-7739B246F844}"/>
                  </a:ext>
                </a:extLst>
              </p:cNvPr>
              <p:cNvSpPr/>
              <p:nvPr/>
            </p:nvSpPr>
            <p:spPr>
              <a:xfrm>
                <a:off x="6448766" y="2360625"/>
                <a:ext cx="2196574" cy="1325563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1" name="Picture 12" descr="R (programming language) - Wikipedia">
                <a:extLst>
                  <a:ext uri="{FF2B5EF4-FFF2-40B4-BE49-F238E27FC236}">
                    <a16:creationId xmlns:a16="http://schemas.microsoft.com/office/drawing/2014/main" id="{FCF0B85F-E1D2-D3AD-9E92-DB46956F1C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9543" y="2457004"/>
                <a:ext cx="1466354" cy="1132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4055924-E3E9-E0A3-11D6-CB59FAA45D00}"/>
                </a:ext>
              </a:extLst>
            </p:cNvPr>
            <p:cNvSpPr txBox="1"/>
            <p:nvPr/>
          </p:nvSpPr>
          <p:spPr>
            <a:xfrm>
              <a:off x="4656884" y="3913807"/>
              <a:ext cx="25169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 – based GWAS/G-pred </a:t>
              </a:r>
            </a:p>
            <a:p>
              <a:pPr algn="ctr"/>
              <a:r>
                <a:rPr lang="en-US" dirty="0"/>
                <a:t>Pipeline </a:t>
              </a:r>
            </a:p>
          </p:txBody>
        </p:sp>
      </p:grpSp>
      <p:sp>
        <p:nvSpPr>
          <p:cNvPr id="22" name="Right Arrow 21">
            <a:extLst>
              <a:ext uri="{FF2B5EF4-FFF2-40B4-BE49-F238E27FC236}">
                <a16:creationId xmlns:a16="http://schemas.microsoft.com/office/drawing/2014/main" id="{18B24AE7-2488-1E84-7F6F-8AC9FD06B89B}"/>
              </a:ext>
            </a:extLst>
          </p:cNvPr>
          <p:cNvSpPr/>
          <p:nvPr/>
        </p:nvSpPr>
        <p:spPr>
          <a:xfrm>
            <a:off x="2711094" y="3525558"/>
            <a:ext cx="814388" cy="24943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EE036A5-18E6-386C-BF8F-8DDFB1FBC2E0}"/>
              </a:ext>
            </a:extLst>
          </p:cNvPr>
          <p:cNvGrpSpPr/>
          <p:nvPr/>
        </p:nvGrpSpPr>
        <p:grpSpPr>
          <a:xfrm>
            <a:off x="9466890" y="2796125"/>
            <a:ext cx="2509082" cy="2115576"/>
            <a:chOff x="9466890" y="2618237"/>
            <a:chExt cx="2509082" cy="211557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FAA159-968D-2540-A461-544CFCEC1C24}"/>
                </a:ext>
              </a:extLst>
            </p:cNvPr>
            <p:cNvSpPr txBox="1"/>
            <p:nvPr/>
          </p:nvSpPr>
          <p:spPr>
            <a:xfrm>
              <a:off x="10377508" y="4364481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Output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5E49012-63C6-576E-FD91-B2F0A2727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66890" y="2618237"/>
              <a:ext cx="2509082" cy="177515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7A327B-7767-A9DC-A928-8B9F5F9A2DCA}"/>
              </a:ext>
            </a:extLst>
          </p:cNvPr>
          <p:cNvGrpSpPr/>
          <p:nvPr/>
        </p:nvGrpSpPr>
        <p:grpSpPr>
          <a:xfrm>
            <a:off x="4396432" y="1784456"/>
            <a:ext cx="3669241" cy="1431257"/>
            <a:chOff x="4396432" y="1606568"/>
            <a:chExt cx="3669241" cy="143125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099762-AED9-0F62-87B6-5A915540FA74}"/>
                </a:ext>
              </a:extLst>
            </p:cNvPr>
            <p:cNvSpPr txBox="1"/>
            <p:nvPr/>
          </p:nvSpPr>
          <p:spPr>
            <a:xfrm>
              <a:off x="5292862" y="2135946"/>
              <a:ext cx="1401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R</a:t>
              </a:r>
              <a:r>
                <a:rPr lang="en-US" b="1" dirty="0"/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executable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06D26A-5743-527A-8E97-E771F8265229}"/>
                </a:ext>
              </a:extLst>
            </p:cNvPr>
            <p:cNvSpPr txBox="1"/>
            <p:nvPr/>
          </p:nvSpPr>
          <p:spPr>
            <a:xfrm>
              <a:off x="4396432" y="2348155"/>
              <a:ext cx="769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GAPIT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EAC379-F05C-1E23-3701-7FCF2B551DC7}"/>
                </a:ext>
              </a:extLst>
            </p:cNvPr>
            <p:cNvSpPr txBox="1"/>
            <p:nvPr/>
          </p:nvSpPr>
          <p:spPr>
            <a:xfrm>
              <a:off x="6694079" y="2320612"/>
              <a:ext cx="1371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FF0000"/>
                  </a:solidFill>
                </a:rPr>
                <a:t>ASRgenomic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8E404E-130F-240F-8F2A-B570C59FA664}"/>
                </a:ext>
              </a:extLst>
            </p:cNvPr>
            <p:cNvSpPr txBox="1"/>
            <p:nvPr/>
          </p:nvSpPr>
          <p:spPr>
            <a:xfrm>
              <a:off x="5162236" y="1606568"/>
              <a:ext cx="16898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Dependencies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9B20271-41AB-F7CD-37D8-BBBC27146D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87969" y="2683620"/>
              <a:ext cx="908031" cy="35420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6FCCC8F-5336-3C8F-8BEF-6AF43DD830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3529" y="2754035"/>
              <a:ext cx="956389" cy="27999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633A168-9844-444F-979C-9C794B4723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601265"/>
              <a:ext cx="7529" cy="4327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ight Arrow 33">
            <a:extLst>
              <a:ext uri="{FF2B5EF4-FFF2-40B4-BE49-F238E27FC236}">
                <a16:creationId xmlns:a16="http://schemas.microsoft.com/office/drawing/2014/main" id="{7213E441-FDD2-6042-6AC4-15DA3759B4D3}"/>
              </a:ext>
            </a:extLst>
          </p:cNvPr>
          <p:cNvSpPr/>
          <p:nvPr/>
        </p:nvSpPr>
        <p:spPr>
          <a:xfrm>
            <a:off x="8416515" y="3602764"/>
            <a:ext cx="814388" cy="249431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944674-68DE-9905-6473-2B63EA4CCE6F}"/>
              </a:ext>
            </a:extLst>
          </p:cNvPr>
          <p:cNvSpPr txBox="1"/>
          <p:nvPr/>
        </p:nvSpPr>
        <p:spPr>
          <a:xfrm>
            <a:off x="9966239" y="6457890"/>
            <a:ext cx="1937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Done and tested</a:t>
            </a:r>
          </a:p>
        </p:txBody>
      </p:sp>
    </p:spTree>
    <p:extLst>
      <p:ext uri="{BB962C8B-B14F-4D97-AF65-F5344CB8AC3E}">
        <p14:creationId xmlns:p14="http://schemas.microsoft.com/office/powerpoint/2010/main" val="4878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835C-0C59-A0AA-FC07-6EC496CE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singularity containerization mean deployable everywhere?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0ABC0D-4403-9016-4020-EB9157180453}"/>
              </a:ext>
            </a:extLst>
          </p:cNvPr>
          <p:cNvGrpSpPr/>
          <p:nvPr/>
        </p:nvGrpSpPr>
        <p:grpSpPr>
          <a:xfrm>
            <a:off x="8676230" y="1839379"/>
            <a:ext cx="3033132" cy="4780936"/>
            <a:chOff x="8676230" y="1839379"/>
            <a:chExt cx="3033132" cy="47809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7EDAF6-B2A0-185F-EAE2-C3DC830A20DA}"/>
                </a:ext>
              </a:extLst>
            </p:cNvPr>
            <p:cNvSpPr/>
            <p:nvPr/>
          </p:nvSpPr>
          <p:spPr>
            <a:xfrm>
              <a:off x="8676230" y="1839379"/>
              <a:ext cx="3033132" cy="47809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16" descr="Hoe krijg je Windows 11 voor je compatibele pc? | Microsoft">
              <a:extLst>
                <a:ext uri="{FF2B5EF4-FFF2-40B4-BE49-F238E27FC236}">
                  <a16:creationId xmlns:a16="http://schemas.microsoft.com/office/drawing/2014/main" id="{FA369E86-DA9E-75BC-8B35-9AA42BAC5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405" y="2134220"/>
              <a:ext cx="2836781" cy="1603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2A03846-3788-33E8-2D4B-06727AE1C659}"/>
              </a:ext>
            </a:extLst>
          </p:cNvPr>
          <p:cNvGrpSpPr/>
          <p:nvPr/>
        </p:nvGrpSpPr>
        <p:grpSpPr>
          <a:xfrm>
            <a:off x="4632466" y="1839379"/>
            <a:ext cx="3033132" cy="4780936"/>
            <a:chOff x="4632466" y="1839379"/>
            <a:chExt cx="3033132" cy="47809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2D2F30-759B-51FE-1FEE-AB10AB07C697}"/>
                </a:ext>
              </a:extLst>
            </p:cNvPr>
            <p:cNvSpPr/>
            <p:nvPr/>
          </p:nvSpPr>
          <p:spPr>
            <a:xfrm>
              <a:off x="4632466" y="1839379"/>
              <a:ext cx="3033132" cy="47809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8" descr="When would Mac OS X ship? | Tech Reflect">
              <a:extLst>
                <a:ext uri="{FF2B5EF4-FFF2-40B4-BE49-F238E27FC236}">
                  <a16:creationId xmlns:a16="http://schemas.microsoft.com/office/drawing/2014/main" id="{B848752B-F08E-4503-77E1-D72FE5EED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447" y="2450204"/>
              <a:ext cx="1918704" cy="708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08C7545-7866-4749-91BB-034D55FE54E6}"/>
              </a:ext>
            </a:extLst>
          </p:cNvPr>
          <p:cNvSpPr/>
          <p:nvPr/>
        </p:nvSpPr>
        <p:spPr>
          <a:xfrm>
            <a:off x="323385" y="1809435"/>
            <a:ext cx="3033132" cy="4780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6" descr="VMware - Whonix">
            <a:extLst>
              <a:ext uri="{FF2B5EF4-FFF2-40B4-BE49-F238E27FC236}">
                <a16:creationId xmlns:a16="http://schemas.microsoft.com/office/drawing/2014/main" id="{86B2A7C5-B406-148A-E7FC-455B55B2A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732" y="3807352"/>
            <a:ext cx="1164728" cy="128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inux - Wikipedia">
            <a:extLst>
              <a:ext uri="{FF2B5EF4-FFF2-40B4-BE49-F238E27FC236}">
                <a16:creationId xmlns:a16="http://schemas.microsoft.com/office/drawing/2014/main" id="{1B03A2A3-2E1D-DA18-DBFE-578C4AE54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14" y="2997210"/>
            <a:ext cx="764743" cy="9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ogo">
            <a:extLst>
              <a:ext uri="{FF2B5EF4-FFF2-40B4-BE49-F238E27FC236}">
                <a16:creationId xmlns:a16="http://schemas.microsoft.com/office/drawing/2014/main" id="{1C5458A0-AEBF-6C40-584A-8CFD50FD2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87" y="3962199"/>
            <a:ext cx="1223998" cy="123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CF6633F-2A69-7A3B-59B5-D0929DC23F4F}"/>
              </a:ext>
            </a:extLst>
          </p:cNvPr>
          <p:cNvGrpSpPr/>
          <p:nvPr/>
        </p:nvGrpSpPr>
        <p:grpSpPr>
          <a:xfrm>
            <a:off x="4344944" y="3490857"/>
            <a:ext cx="3608175" cy="3002018"/>
            <a:chOff x="4344944" y="3490857"/>
            <a:chExt cx="3608175" cy="3002018"/>
          </a:xfrm>
        </p:grpSpPr>
        <p:pic>
          <p:nvPicPr>
            <p:cNvPr id="15" name="Picture 4" descr="Linux - Wikipedia">
              <a:extLst>
                <a:ext uri="{FF2B5EF4-FFF2-40B4-BE49-F238E27FC236}">
                  <a16:creationId xmlns:a16="http://schemas.microsoft.com/office/drawing/2014/main" id="{A20E59D8-B406-269B-A00A-969BF8E45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397" y="3490857"/>
              <a:ext cx="416754" cy="493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10C457-5154-A8A3-A9B2-744E03753B1E}"/>
                </a:ext>
              </a:extLst>
            </p:cNvPr>
            <p:cNvSpPr txBox="1"/>
            <p:nvPr/>
          </p:nvSpPr>
          <p:spPr>
            <a:xfrm>
              <a:off x="4344944" y="5569545"/>
              <a:ext cx="36081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Virtual machine running Linux </a:t>
              </a:r>
            </a:p>
            <a:p>
              <a:pPr algn="ctr"/>
              <a:r>
                <a:rPr lang="en-US" dirty="0"/>
                <a:t>Should work on Intel and apple silicon CHIPS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03B1CEB-F32F-18DB-8160-674699623E71}"/>
              </a:ext>
            </a:extLst>
          </p:cNvPr>
          <p:cNvSpPr txBox="1"/>
          <p:nvPr/>
        </p:nvSpPr>
        <p:spPr>
          <a:xfrm>
            <a:off x="482638" y="5658048"/>
            <a:ext cx="271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Singularity depends on Linux specific functionality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80D47E4-1599-A9A4-04B7-7DB41E96944C}"/>
              </a:ext>
            </a:extLst>
          </p:cNvPr>
          <p:cNvGrpSpPr/>
          <p:nvPr/>
        </p:nvGrpSpPr>
        <p:grpSpPr>
          <a:xfrm>
            <a:off x="8860892" y="3771546"/>
            <a:ext cx="2492908" cy="2582829"/>
            <a:chOff x="8860892" y="3771546"/>
            <a:chExt cx="2492908" cy="2582829"/>
          </a:xfrm>
        </p:grpSpPr>
        <p:pic>
          <p:nvPicPr>
            <p:cNvPr id="19" name="Picture 4" descr="Epic Development Environment using Windows Subsystem for Linux">
              <a:extLst>
                <a:ext uri="{FF2B5EF4-FFF2-40B4-BE49-F238E27FC236}">
                  <a16:creationId xmlns:a16="http://schemas.microsoft.com/office/drawing/2014/main" id="{4CA4A477-DB07-811B-71A2-56DE1B588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7134" y="3771546"/>
              <a:ext cx="2296666" cy="1476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3B6BC1-F986-66F6-3923-5A69D5C43998}"/>
                </a:ext>
              </a:extLst>
            </p:cNvPr>
            <p:cNvSpPr txBox="1"/>
            <p:nvPr/>
          </p:nvSpPr>
          <p:spPr>
            <a:xfrm>
              <a:off x="8860892" y="5708044"/>
              <a:ext cx="24929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Technically running Linux under windows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72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3137-DDA6-1847-FB8C-2A5303F7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version of the container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0D0ED0-8F6A-842B-9581-8855DF046A10}"/>
              </a:ext>
            </a:extLst>
          </p:cNvPr>
          <p:cNvGrpSpPr/>
          <p:nvPr/>
        </p:nvGrpSpPr>
        <p:grpSpPr>
          <a:xfrm>
            <a:off x="9194451" y="2857477"/>
            <a:ext cx="2516971" cy="2248539"/>
            <a:chOff x="4749068" y="2439731"/>
            <a:chExt cx="2516971" cy="20926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FBEE23-9AE9-1E8D-B8A5-1FEA2DCCBD03}"/>
                </a:ext>
              </a:extLst>
            </p:cNvPr>
            <p:cNvSpPr/>
            <p:nvPr/>
          </p:nvSpPr>
          <p:spPr>
            <a:xfrm>
              <a:off x="4883600" y="2439731"/>
              <a:ext cx="2196574" cy="132556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12" descr="R (programming language) - Wikipedia">
              <a:extLst>
                <a:ext uri="{FF2B5EF4-FFF2-40B4-BE49-F238E27FC236}">
                  <a16:creationId xmlns:a16="http://schemas.microsoft.com/office/drawing/2014/main" id="{F0C267E0-2782-8D16-0CB5-FAB47F5FD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377" y="2536110"/>
              <a:ext cx="1466354" cy="113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6D215F-97AF-9E68-2BE7-A9DF13675E9B}"/>
                </a:ext>
              </a:extLst>
            </p:cNvPr>
            <p:cNvSpPr txBox="1"/>
            <p:nvPr/>
          </p:nvSpPr>
          <p:spPr>
            <a:xfrm>
              <a:off x="4749068" y="3886040"/>
              <a:ext cx="25169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 – based GWAS/G-pred </a:t>
              </a:r>
            </a:p>
            <a:p>
              <a:pPr algn="ctr"/>
              <a:r>
                <a:rPr lang="en-US" dirty="0"/>
                <a:t>Pipeline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4BD6306-3785-98B4-0E38-0DCAA4776518}"/>
              </a:ext>
            </a:extLst>
          </p:cNvPr>
          <p:cNvSpPr txBox="1"/>
          <p:nvPr/>
        </p:nvSpPr>
        <p:spPr>
          <a:xfrm>
            <a:off x="9324655" y="5203421"/>
            <a:ext cx="2347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Headless (no interface)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FDC3032-10FF-7137-0BF0-C0DE3AA75C8A}"/>
              </a:ext>
            </a:extLst>
          </p:cNvPr>
          <p:cNvGrpSpPr/>
          <p:nvPr/>
        </p:nvGrpSpPr>
        <p:grpSpPr>
          <a:xfrm>
            <a:off x="4279462" y="1506880"/>
            <a:ext cx="4543855" cy="4247020"/>
            <a:chOff x="4279462" y="1506880"/>
            <a:chExt cx="4543855" cy="42470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63A806-9711-13D0-4737-9AB33E03F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9462" y="2024881"/>
              <a:ext cx="4543855" cy="372901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AA7B1A-9D4B-3794-8BFE-A02579D98E66}"/>
                </a:ext>
              </a:extLst>
            </p:cNvPr>
            <p:cNvSpPr txBox="1"/>
            <p:nvPr/>
          </p:nvSpPr>
          <p:spPr>
            <a:xfrm>
              <a:off x="5316435" y="1506880"/>
              <a:ext cx="2469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Command line interface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CBCAC2-5993-ACC7-4833-B6EF7CC148D1}"/>
              </a:ext>
            </a:extLst>
          </p:cNvPr>
          <p:cNvGrpSpPr/>
          <p:nvPr/>
        </p:nvGrpSpPr>
        <p:grpSpPr>
          <a:xfrm>
            <a:off x="4486275" y="6115465"/>
            <a:ext cx="4221734" cy="379028"/>
            <a:chOff x="4486275" y="6115465"/>
            <a:chExt cx="4221734" cy="3790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184EC6-D750-F742-A03F-99FDF52BCBD7}"/>
                </a:ext>
              </a:extLst>
            </p:cNvPr>
            <p:cNvSpPr txBox="1"/>
            <p:nvPr/>
          </p:nvSpPr>
          <p:spPr>
            <a:xfrm>
              <a:off x="4486275" y="6115465"/>
              <a:ext cx="911532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SNP-file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6019AB-3F65-208F-48A3-2204CD255F10}"/>
                </a:ext>
              </a:extLst>
            </p:cNvPr>
            <p:cNvSpPr txBox="1"/>
            <p:nvPr/>
          </p:nvSpPr>
          <p:spPr>
            <a:xfrm>
              <a:off x="5614817" y="6125161"/>
              <a:ext cx="1032847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Traits file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627579-3F74-0AE2-3317-F31C0C4B28C9}"/>
                </a:ext>
              </a:extLst>
            </p:cNvPr>
            <p:cNvSpPr txBox="1"/>
            <p:nvPr/>
          </p:nvSpPr>
          <p:spPr>
            <a:xfrm>
              <a:off x="6864674" y="6115465"/>
              <a:ext cx="1843335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parameters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D039F9B-7B2E-5E1C-C21F-F1E264725444}"/>
              </a:ext>
            </a:extLst>
          </p:cNvPr>
          <p:cNvSpPr/>
          <p:nvPr/>
        </p:nvSpPr>
        <p:spPr>
          <a:xfrm>
            <a:off x="4292554" y="3968412"/>
            <a:ext cx="2733888" cy="1754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3BAA05-E19D-6086-C524-5BF852F1ACB7}"/>
              </a:ext>
            </a:extLst>
          </p:cNvPr>
          <p:cNvGrpSpPr/>
          <p:nvPr/>
        </p:nvGrpSpPr>
        <p:grpSpPr>
          <a:xfrm>
            <a:off x="952019" y="4056135"/>
            <a:ext cx="3340535" cy="2737826"/>
            <a:chOff x="952019" y="4056135"/>
            <a:chExt cx="3340535" cy="273782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2F4E70-5079-B52A-8B98-61DC6B766D10}"/>
                </a:ext>
              </a:extLst>
            </p:cNvPr>
            <p:cNvGrpSpPr/>
            <p:nvPr/>
          </p:nvGrpSpPr>
          <p:grpSpPr>
            <a:xfrm>
              <a:off x="952019" y="5106016"/>
              <a:ext cx="1810496" cy="1687945"/>
              <a:chOff x="1485299" y="2685957"/>
              <a:chExt cx="1810496" cy="168794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2D2F4EC-2411-D802-1C20-9B3DA772DFE2}"/>
                  </a:ext>
                </a:extLst>
              </p:cNvPr>
              <p:cNvGrpSpPr/>
              <p:nvPr/>
            </p:nvGrpSpPr>
            <p:grpSpPr>
              <a:xfrm>
                <a:off x="1614309" y="2685957"/>
                <a:ext cx="1471613" cy="873121"/>
                <a:chOff x="1802313" y="2854450"/>
                <a:chExt cx="1471613" cy="873121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32C6FE1-F84A-1984-7F3B-5CD40157DC28}"/>
                    </a:ext>
                  </a:extLst>
                </p:cNvPr>
                <p:cNvSpPr txBox="1"/>
                <p:nvPr/>
              </p:nvSpPr>
              <p:spPr>
                <a:xfrm>
                  <a:off x="1931651" y="2936805"/>
                  <a:ext cx="493212" cy="276999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SNPs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AB44345-7FE7-0271-0968-8C60A1AA7A21}"/>
                    </a:ext>
                  </a:extLst>
                </p:cNvPr>
                <p:cNvSpPr txBox="1"/>
                <p:nvPr/>
              </p:nvSpPr>
              <p:spPr>
                <a:xfrm>
                  <a:off x="2554200" y="2984020"/>
                  <a:ext cx="521425" cy="276999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Traits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F7F27FF-5A82-DEF8-71F0-BDF039BA13C7}"/>
                    </a:ext>
                  </a:extLst>
                </p:cNvPr>
                <p:cNvSpPr txBox="1"/>
                <p:nvPr/>
              </p:nvSpPr>
              <p:spPr>
                <a:xfrm>
                  <a:off x="2038193" y="3371950"/>
                  <a:ext cx="1032014" cy="276999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Configuration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01D9B6B-73A8-967B-7FF4-9F7407723EC8}"/>
                    </a:ext>
                  </a:extLst>
                </p:cNvPr>
                <p:cNvSpPr/>
                <p:nvPr/>
              </p:nvSpPr>
              <p:spPr>
                <a:xfrm>
                  <a:off x="1802313" y="2854450"/>
                  <a:ext cx="1471613" cy="873121"/>
                </a:xfrm>
                <a:prstGeom prst="rect">
                  <a:avLst/>
                </a:prstGeom>
                <a:solidFill>
                  <a:schemeClr val="accent4">
                    <a:alpha val="34044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A95E7C-8A89-F98E-24E6-1FEB83920EC6}"/>
                  </a:ext>
                </a:extLst>
              </p:cNvPr>
              <p:cNvSpPr txBox="1"/>
              <p:nvPr/>
            </p:nvSpPr>
            <p:spPr>
              <a:xfrm>
                <a:off x="1485299" y="3727571"/>
                <a:ext cx="18104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Dispatch package</a:t>
                </a:r>
              </a:p>
              <a:p>
                <a:pPr algn="ctr"/>
                <a:r>
                  <a:rPr lang="en-US" dirty="0"/>
                  <a:t>R data object</a:t>
                </a:r>
              </a:p>
            </p:txBody>
          </p:sp>
        </p:grp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4D5E6BAC-3410-57D4-45FE-50ECADC79E58}"/>
                </a:ext>
              </a:extLst>
            </p:cNvPr>
            <p:cNvCxnSpPr>
              <a:stCxn id="16" idx="1"/>
              <a:endCxn id="25" idx="3"/>
            </p:cNvCxnSpPr>
            <p:nvPr/>
          </p:nvCxnSpPr>
          <p:spPr>
            <a:xfrm rot="10800000" flipV="1">
              <a:off x="2552642" y="4056135"/>
              <a:ext cx="1739912" cy="1486441"/>
            </a:xfrm>
            <a:prstGeom prst="bentConnector3">
              <a:avLst>
                <a:gd name="adj1" fmla="val 32756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F697BC-AAE9-9C2A-66C4-C4FA2A974B92}"/>
              </a:ext>
            </a:extLst>
          </p:cNvPr>
          <p:cNvGrpSpPr/>
          <p:nvPr/>
        </p:nvGrpSpPr>
        <p:grpSpPr>
          <a:xfrm>
            <a:off x="560009" y="1578239"/>
            <a:ext cx="2664640" cy="3527777"/>
            <a:chOff x="560009" y="1578239"/>
            <a:chExt cx="2664640" cy="352777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0673E35-C776-B123-EDAE-5F62F1556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009" y="2061554"/>
              <a:ext cx="2513653" cy="2284226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61D1D35-55D4-2BC3-802C-0AEA20C20971}"/>
                </a:ext>
              </a:extLst>
            </p:cNvPr>
            <p:cNvCxnSpPr>
              <a:cxnSpLocks/>
              <a:stCxn id="27" idx="2"/>
              <a:endCxn id="25" idx="0"/>
            </p:cNvCxnSpPr>
            <p:nvPr/>
          </p:nvCxnSpPr>
          <p:spPr>
            <a:xfrm>
              <a:off x="1816836" y="4345780"/>
              <a:ext cx="0" cy="76023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CF9F73-1D90-F42C-63C1-0E7280779A5A}"/>
                </a:ext>
              </a:extLst>
            </p:cNvPr>
            <p:cNvSpPr txBox="1"/>
            <p:nvPr/>
          </p:nvSpPr>
          <p:spPr>
            <a:xfrm>
              <a:off x="560009" y="1578239"/>
              <a:ext cx="2664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GUI input should still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4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8F6B2-8A95-6EFF-9190-4DAE9753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with Lettuce data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50B48A-7E0E-2412-A9BF-C40ED4406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4" y="1512358"/>
            <a:ext cx="4000505" cy="759171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Initial test set that worked: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2870 Individuals with 46272 markers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HapMap format</a:t>
            </a:r>
          </a:p>
          <a:p>
            <a:pPr lvl="1"/>
            <a:endParaRPr lang="en-US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993097-CC9F-9D03-BD1F-5D2757AFD186}"/>
              </a:ext>
            </a:extLst>
          </p:cNvPr>
          <p:cNvSpPr txBox="1">
            <a:spLocks/>
          </p:cNvSpPr>
          <p:nvPr/>
        </p:nvSpPr>
        <p:spPr>
          <a:xfrm>
            <a:off x="4567843" y="1492483"/>
            <a:ext cx="4390420" cy="1153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Lettuce data set: </a:t>
            </a:r>
          </a:p>
          <a:p>
            <a:pPr lvl="1"/>
            <a:r>
              <a:rPr lang="en-US" sz="1600" dirty="0"/>
              <a:t>440 Individuals with 12983735 markers</a:t>
            </a:r>
          </a:p>
          <a:p>
            <a:pPr lvl="1"/>
            <a:r>
              <a:rPr lang="en-US" sz="1600" dirty="0"/>
              <a:t>VCF</a:t>
            </a:r>
          </a:p>
          <a:p>
            <a:pPr lvl="1"/>
            <a:r>
              <a:rPr lang="en-US" sz="1600" dirty="0"/>
              <a:t>Converted to </a:t>
            </a:r>
            <a:r>
              <a:rPr lang="en-US" sz="1600" dirty="0" err="1"/>
              <a:t>hapmap</a:t>
            </a:r>
            <a:r>
              <a:rPr lang="en-US" sz="1600" dirty="0"/>
              <a:t> format</a:t>
            </a:r>
          </a:p>
          <a:p>
            <a:pPr lvl="1"/>
            <a:r>
              <a:rPr lang="en-US" sz="1600" dirty="0"/>
              <a:t>Resistance to Bremia </a:t>
            </a:r>
            <a:r>
              <a:rPr lang="en-US" sz="1600" dirty="0" err="1"/>
              <a:t>Lactuca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24F7D-87DE-9FBB-A931-C8C173F50D07}"/>
              </a:ext>
            </a:extLst>
          </p:cNvPr>
          <p:cNvSpPr txBox="1"/>
          <p:nvPr/>
        </p:nvSpPr>
        <p:spPr>
          <a:xfrm>
            <a:off x="1049210" y="3706450"/>
            <a:ext cx="1936876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Whole Data into memory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BBECEC-A42A-F50D-7AAD-C6442E28902B}"/>
              </a:ext>
            </a:extLst>
          </p:cNvPr>
          <p:cNvSpPr txBox="1"/>
          <p:nvPr/>
        </p:nvSpPr>
        <p:spPr>
          <a:xfrm>
            <a:off x="1035522" y="4607318"/>
            <a:ext cx="1964252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Data filtering call rate/MAF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3F8DB-EA28-3B82-6D03-D5C44D987383}"/>
              </a:ext>
            </a:extLst>
          </p:cNvPr>
          <p:cNvSpPr txBox="1"/>
          <p:nvPr/>
        </p:nvSpPr>
        <p:spPr>
          <a:xfrm>
            <a:off x="1033209" y="5590149"/>
            <a:ext cx="195287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LD pruning (</a:t>
            </a:r>
            <a:r>
              <a:rPr lang="en-US" sz="1400" dirty="0" err="1"/>
              <a:t>SNprune</a:t>
            </a:r>
            <a:r>
              <a:rPr lang="en-US" sz="14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BBAE8D-E8D0-F18C-39F3-91520470FB8D}"/>
              </a:ext>
            </a:extLst>
          </p:cNvPr>
          <p:cNvSpPr txBox="1"/>
          <p:nvPr/>
        </p:nvSpPr>
        <p:spPr>
          <a:xfrm>
            <a:off x="1049210" y="6213395"/>
            <a:ext cx="1936876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GWAS (GAPIT)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F2F40D-29C5-519E-14DE-6FFCF674984F}"/>
              </a:ext>
            </a:extLst>
          </p:cNvPr>
          <p:cNvSpPr txBox="1"/>
          <p:nvPr/>
        </p:nvSpPr>
        <p:spPr>
          <a:xfrm>
            <a:off x="1049210" y="3053965"/>
            <a:ext cx="1936876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 </a:t>
            </a:r>
            <a:r>
              <a:rPr lang="en-US" sz="1600" dirty="0" err="1"/>
              <a:t>hapmap</a:t>
            </a:r>
            <a:r>
              <a:rPr lang="en-US" sz="1600" dirty="0"/>
              <a:t> format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D05964-53ED-4A2D-21E8-3BCAC37FF9CC}"/>
              </a:ext>
            </a:extLst>
          </p:cNvPr>
          <p:cNvGrpSpPr/>
          <p:nvPr/>
        </p:nvGrpSpPr>
        <p:grpSpPr>
          <a:xfrm>
            <a:off x="2999774" y="4645543"/>
            <a:ext cx="2773271" cy="369332"/>
            <a:chOff x="2999774" y="4645543"/>
            <a:chExt cx="2773271" cy="36933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AD1C7E6-53B5-E462-7575-6B575DDD0D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9774" y="4830209"/>
              <a:ext cx="86677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E165AD-EA78-1EFE-A6C9-09B70FE72E5D}"/>
                </a:ext>
              </a:extLst>
            </p:cNvPr>
            <p:cNvSpPr txBox="1"/>
            <p:nvPr/>
          </p:nvSpPr>
          <p:spPr>
            <a:xfrm>
              <a:off x="3895095" y="4645543"/>
              <a:ext cx="18779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Killed at this step</a:t>
              </a:r>
              <a:r>
                <a:rPr lang="en-US" b="1" dirty="0"/>
                <a:t>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FDB54A4-9D0F-13F1-4F60-4FF5AE17140E}"/>
              </a:ext>
            </a:extLst>
          </p:cNvPr>
          <p:cNvSpPr txBox="1"/>
          <p:nvPr/>
        </p:nvSpPr>
        <p:spPr>
          <a:xfrm>
            <a:off x="3362909" y="6440493"/>
            <a:ext cx="1558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128GB RAM available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29BE20-8EB4-049F-116F-339B11F7CEB2}"/>
              </a:ext>
            </a:extLst>
          </p:cNvPr>
          <p:cNvCxnSpPr>
            <a:stCxn id="10" idx="2"/>
            <a:endCxn id="6" idx="0"/>
          </p:cNvCxnSpPr>
          <p:nvPr/>
        </p:nvCxnSpPr>
        <p:spPr>
          <a:xfrm>
            <a:off x="2017648" y="3392519"/>
            <a:ext cx="0" cy="313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EB7D76-ED39-7726-F75E-6C38DF108F63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2017648" y="4291225"/>
            <a:ext cx="0" cy="316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A2B4C6-7F3E-0767-CCB2-BE2DDDA2727C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2009648" y="5192093"/>
            <a:ext cx="8000" cy="398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2271E21-91FD-B353-C422-DA2A25286762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2009648" y="5897926"/>
            <a:ext cx="8000" cy="315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C048B43-A020-F351-6531-C2560A02D068}"/>
              </a:ext>
            </a:extLst>
          </p:cNvPr>
          <p:cNvSpPr txBox="1"/>
          <p:nvPr/>
        </p:nvSpPr>
        <p:spPr>
          <a:xfrm>
            <a:off x="1164048" y="2468589"/>
            <a:ext cx="1730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pipeline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1BC415-377D-DF2D-5E2F-CE6F1555BD30}"/>
              </a:ext>
            </a:extLst>
          </p:cNvPr>
          <p:cNvGrpSpPr/>
          <p:nvPr/>
        </p:nvGrpSpPr>
        <p:grpSpPr>
          <a:xfrm>
            <a:off x="228604" y="3571875"/>
            <a:ext cx="2981588" cy="3129998"/>
            <a:chOff x="228604" y="3571875"/>
            <a:chExt cx="2981588" cy="312999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EA3EED-0D3C-790D-A297-99C728D23989}"/>
                </a:ext>
              </a:extLst>
            </p:cNvPr>
            <p:cNvSpPr/>
            <p:nvPr/>
          </p:nvSpPr>
          <p:spPr>
            <a:xfrm>
              <a:off x="228604" y="3571875"/>
              <a:ext cx="2971796" cy="1871663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EB78D5F-71E8-08C8-DA7B-A6E4FC037795}"/>
                </a:ext>
              </a:extLst>
            </p:cNvPr>
            <p:cNvSpPr/>
            <p:nvPr/>
          </p:nvSpPr>
          <p:spPr>
            <a:xfrm>
              <a:off x="238396" y="6088545"/>
              <a:ext cx="2971796" cy="613328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12" descr="R (programming language) - Wikipedia">
              <a:extLst>
                <a:ext uri="{FF2B5EF4-FFF2-40B4-BE49-F238E27FC236}">
                  <a16:creationId xmlns:a16="http://schemas.microsoft.com/office/drawing/2014/main" id="{F13955C8-A109-3FFF-3CE6-B0435B8654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775" y="6216891"/>
              <a:ext cx="468721" cy="36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2" descr="R (programming language) - Wikipedia">
              <a:extLst>
                <a:ext uri="{FF2B5EF4-FFF2-40B4-BE49-F238E27FC236}">
                  <a16:creationId xmlns:a16="http://schemas.microsoft.com/office/drawing/2014/main" id="{886688FB-27B9-145E-8CDF-49B4AC3517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050" y="4983540"/>
              <a:ext cx="468721" cy="36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B98E9D-3782-A102-2FEE-60BDBD949096}"/>
              </a:ext>
            </a:extLst>
          </p:cNvPr>
          <p:cNvGrpSpPr/>
          <p:nvPr/>
        </p:nvGrpSpPr>
        <p:grpSpPr>
          <a:xfrm>
            <a:off x="11123740" y="3385375"/>
            <a:ext cx="785148" cy="2696026"/>
            <a:chOff x="11123740" y="3385375"/>
            <a:chExt cx="785148" cy="2696026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A8DC4F7D-4631-7286-38A3-6A9D8FB7CF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7563" y="4507706"/>
              <a:ext cx="621325" cy="58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BF691DF-0CF3-AABD-DABE-FC4515E55761}"/>
                </a:ext>
              </a:extLst>
            </p:cNvPr>
            <p:cNvCxnSpPr>
              <a:cxnSpLocks/>
            </p:cNvCxnSpPr>
            <p:nvPr/>
          </p:nvCxnSpPr>
          <p:spPr>
            <a:xfrm>
              <a:off x="11123740" y="3385375"/>
              <a:ext cx="19050" cy="2696026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D0AD741-0883-40EB-3DEC-0FDDDB024119}"/>
              </a:ext>
            </a:extLst>
          </p:cNvPr>
          <p:cNvSpPr txBox="1"/>
          <p:nvPr/>
        </p:nvSpPr>
        <p:spPr>
          <a:xfrm>
            <a:off x="8364139" y="2468589"/>
            <a:ext cx="288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Previous WP5/WP6 pipeline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BC7630-4A12-5E5B-1D8D-111DA7FEEF71}"/>
              </a:ext>
            </a:extLst>
          </p:cNvPr>
          <p:cNvSpPr txBox="1"/>
          <p:nvPr/>
        </p:nvSpPr>
        <p:spPr>
          <a:xfrm>
            <a:off x="8835903" y="3286098"/>
            <a:ext cx="1936876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 VCF format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0F5011-DFA8-6BAA-7F1A-4FA8112F9B86}"/>
              </a:ext>
            </a:extLst>
          </p:cNvPr>
          <p:cNvSpPr txBox="1"/>
          <p:nvPr/>
        </p:nvSpPr>
        <p:spPr>
          <a:xfrm>
            <a:off x="8827902" y="3998837"/>
            <a:ext cx="195287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Data filtering call rate/MAF (PLINK)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D6CC85-3642-73DB-E8B2-70EBF331CAA4}"/>
              </a:ext>
            </a:extLst>
          </p:cNvPr>
          <p:cNvSpPr txBox="1"/>
          <p:nvPr/>
        </p:nvSpPr>
        <p:spPr>
          <a:xfrm>
            <a:off x="8839018" y="4990476"/>
            <a:ext cx="1952877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LD pruning (PLINK)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562F63-3E4C-D47F-2D61-3ED606C0A1D3}"/>
              </a:ext>
            </a:extLst>
          </p:cNvPr>
          <p:cNvSpPr txBox="1"/>
          <p:nvPr/>
        </p:nvSpPr>
        <p:spPr>
          <a:xfrm>
            <a:off x="8839018" y="5774706"/>
            <a:ext cx="1952877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GWAS (BLINK)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8773CC-C8C1-CD05-A879-3189CCD8ED69}"/>
              </a:ext>
            </a:extLst>
          </p:cNvPr>
          <p:cNvSpPr txBox="1"/>
          <p:nvPr/>
        </p:nvSpPr>
        <p:spPr>
          <a:xfrm>
            <a:off x="6755435" y="4368544"/>
            <a:ext cx="1913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PLINK is built for large genotype sets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8C78295-8741-DA52-1BC9-F07FA74D8670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>
            <a:off x="9804341" y="3624652"/>
            <a:ext cx="0" cy="374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74A87A7-98B6-D83A-56DC-EEB1314EC669}"/>
              </a:ext>
            </a:extLst>
          </p:cNvPr>
          <p:cNvCxnSpPr>
            <a:stCxn id="30" idx="2"/>
            <a:endCxn id="31" idx="0"/>
          </p:cNvCxnSpPr>
          <p:nvPr/>
        </p:nvCxnSpPr>
        <p:spPr>
          <a:xfrm>
            <a:off x="9804341" y="4583612"/>
            <a:ext cx="11116" cy="406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C7A3FF-737E-A813-F5BD-358F37EB9A3C}"/>
              </a:ext>
            </a:extLst>
          </p:cNvPr>
          <p:cNvCxnSpPr>
            <a:stCxn id="31" idx="2"/>
            <a:endCxn id="32" idx="0"/>
          </p:cNvCxnSpPr>
          <p:nvPr/>
        </p:nvCxnSpPr>
        <p:spPr>
          <a:xfrm>
            <a:off x="9815457" y="5329030"/>
            <a:ext cx="0" cy="445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1547B88-0E8D-45CA-3189-942C92F3428F}"/>
              </a:ext>
            </a:extLst>
          </p:cNvPr>
          <p:cNvSpPr txBox="1"/>
          <p:nvPr/>
        </p:nvSpPr>
        <p:spPr>
          <a:xfrm>
            <a:off x="9242478" y="6366835"/>
            <a:ext cx="115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Successful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1BD7C3A-4311-2783-9285-656204A29F3B}"/>
              </a:ext>
            </a:extLst>
          </p:cNvPr>
          <p:cNvCxnSpPr>
            <a:stCxn id="32" idx="2"/>
            <a:endCxn id="37" idx="0"/>
          </p:cNvCxnSpPr>
          <p:nvPr/>
        </p:nvCxnSpPr>
        <p:spPr>
          <a:xfrm>
            <a:off x="9815457" y="6113260"/>
            <a:ext cx="6507" cy="253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EB3C54-8494-08B6-FEBC-49D83B27129B}"/>
              </a:ext>
            </a:extLst>
          </p:cNvPr>
          <p:cNvGrpSpPr/>
          <p:nvPr/>
        </p:nvGrpSpPr>
        <p:grpSpPr>
          <a:xfrm>
            <a:off x="3028318" y="3837300"/>
            <a:ext cx="2325831" cy="369332"/>
            <a:chOff x="3028318" y="3837300"/>
            <a:chExt cx="2325831" cy="36933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78B5E16-A54C-5107-19A9-4516B2517CEB}"/>
                </a:ext>
              </a:extLst>
            </p:cNvPr>
            <p:cNvSpPr txBox="1"/>
            <p:nvPr/>
          </p:nvSpPr>
          <p:spPr>
            <a:xfrm>
              <a:off x="3895095" y="3837300"/>
              <a:ext cx="1459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Cause (24GB)</a:t>
              </a:r>
              <a:endParaRPr lang="en-US" b="1" dirty="0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BE42C2F-707E-BE8A-692C-FAE8FC1A37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28318" y="4026414"/>
              <a:ext cx="86677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282759D-F6E3-C78E-085B-25D598659871}"/>
              </a:ext>
            </a:extLst>
          </p:cNvPr>
          <p:cNvSpPr txBox="1"/>
          <p:nvPr/>
        </p:nvSpPr>
        <p:spPr>
          <a:xfrm>
            <a:off x="10315642" y="6424874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&lt;10GB RAM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36EFB6-CDA8-DBAB-689E-FFBE62DF1227}"/>
              </a:ext>
            </a:extLst>
          </p:cNvPr>
          <p:cNvSpPr txBox="1"/>
          <p:nvPr/>
        </p:nvSpPr>
        <p:spPr>
          <a:xfrm>
            <a:off x="1039565" y="3709946"/>
            <a:ext cx="1936876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Whole Data into memory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854D8CC-2DA4-F8DC-E5F4-784ABD399046}"/>
              </a:ext>
            </a:extLst>
          </p:cNvPr>
          <p:cNvSpPr txBox="1"/>
          <p:nvPr/>
        </p:nvSpPr>
        <p:spPr>
          <a:xfrm>
            <a:off x="1025877" y="4610814"/>
            <a:ext cx="1964252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Data filtering call rate/MAF/impute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8EB8194-2BE9-DE0E-ADC0-FD7ABCBE230A}"/>
              </a:ext>
            </a:extLst>
          </p:cNvPr>
          <p:cNvSpPr txBox="1"/>
          <p:nvPr/>
        </p:nvSpPr>
        <p:spPr>
          <a:xfrm>
            <a:off x="1023564" y="5593645"/>
            <a:ext cx="1952877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LD pruning (</a:t>
            </a:r>
            <a:r>
              <a:rPr lang="en-US" sz="1400" dirty="0" err="1"/>
              <a:t>SNprune</a:t>
            </a:r>
            <a:r>
              <a:rPr lang="en-US" sz="1400" dirty="0"/>
              <a:t>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5BAA13F-EDFD-1F9B-AD37-B65D512CDD7F}"/>
              </a:ext>
            </a:extLst>
          </p:cNvPr>
          <p:cNvSpPr txBox="1"/>
          <p:nvPr/>
        </p:nvSpPr>
        <p:spPr>
          <a:xfrm>
            <a:off x="1039565" y="6216891"/>
            <a:ext cx="1936876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GWAS (GAPIT)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C9821D-BD74-784F-D04A-AA55A4708052}"/>
              </a:ext>
            </a:extLst>
          </p:cNvPr>
          <p:cNvSpPr txBox="1"/>
          <p:nvPr/>
        </p:nvSpPr>
        <p:spPr>
          <a:xfrm>
            <a:off x="1039565" y="3057461"/>
            <a:ext cx="1936876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 </a:t>
            </a:r>
            <a:r>
              <a:rPr lang="en-US" sz="1600" dirty="0" err="1"/>
              <a:t>hapmap</a:t>
            </a:r>
            <a:r>
              <a:rPr lang="en-US" sz="1600" dirty="0"/>
              <a:t> format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60FD95D-2048-E7B3-ABF9-7B55D2BB19F1}"/>
              </a:ext>
            </a:extLst>
          </p:cNvPr>
          <p:cNvCxnSpPr>
            <a:stCxn id="47" idx="2"/>
            <a:endCxn id="43" idx="0"/>
          </p:cNvCxnSpPr>
          <p:nvPr/>
        </p:nvCxnSpPr>
        <p:spPr>
          <a:xfrm>
            <a:off x="2008003" y="3396015"/>
            <a:ext cx="0" cy="313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AA62C58-207D-4E07-F2AC-8F5C5F9F38CA}"/>
              </a:ext>
            </a:extLst>
          </p:cNvPr>
          <p:cNvCxnSpPr>
            <a:stCxn id="43" idx="2"/>
            <a:endCxn id="44" idx="0"/>
          </p:cNvCxnSpPr>
          <p:nvPr/>
        </p:nvCxnSpPr>
        <p:spPr>
          <a:xfrm>
            <a:off x="2008003" y="4294721"/>
            <a:ext cx="0" cy="316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92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7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E48B-176B-3CA9-37CD-9B5668AC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E085A-61A1-0AFF-71CA-CC53E249BD1D}"/>
              </a:ext>
            </a:extLst>
          </p:cNvPr>
          <p:cNvSpPr txBox="1"/>
          <p:nvPr/>
        </p:nvSpPr>
        <p:spPr>
          <a:xfrm>
            <a:off x="434854" y="2333861"/>
            <a:ext cx="1936876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SNP VCF format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3076D-B139-E9EF-D8EE-ABF982726A12}"/>
              </a:ext>
            </a:extLst>
          </p:cNvPr>
          <p:cNvSpPr txBox="1"/>
          <p:nvPr/>
        </p:nvSpPr>
        <p:spPr>
          <a:xfrm>
            <a:off x="2571751" y="2317637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12983735 (100%)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019C4B-3688-5F44-6C91-7AE3EA8DC4A0}"/>
              </a:ext>
            </a:extLst>
          </p:cNvPr>
          <p:cNvGrpSpPr/>
          <p:nvPr/>
        </p:nvGrpSpPr>
        <p:grpSpPr>
          <a:xfrm>
            <a:off x="426853" y="2672415"/>
            <a:ext cx="4033557" cy="958960"/>
            <a:chOff x="426853" y="2672415"/>
            <a:chExt cx="4033557" cy="9589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038283-7A7F-6F47-2AC7-682DD85100C4}"/>
                </a:ext>
              </a:extLst>
            </p:cNvPr>
            <p:cNvSpPr txBox="1"/>
            <p:nvPr/>
          </p:nvSpPr>
          <p:spPr>
            <a:xfrm>
              <a:off x="426853" y="3046600"/>
              <a:ext cx="1952877" cy="58477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Data filtering call rate/MAF (PLINK)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006A5A-F61D-2B9E-6C8B-1339B951B0DA}"/>
                </a:ext>
              </a:extLst>
            </p:cNvPr>
            <p:cNvCxnSpPr>
              <a:stCxn id="4" idx="2"/>
              <a:endCxn id="7" idx="0"/>
            </p:cNvCxnSpPr>
            <p:nvPr/>
          </p:nvCxnSpPr>
          <p:spPr>
            <a:xfrm>
              <a:off x="1403292" y="2672415"/>
              <a:ext cx="0" cy="3741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693ABF-DBB3-B140-FC94-E15AC5588C91}"/>
                </a:ext>
              </a:extLst>
            </p:cNvPr>
            <p:cNvSpPr txBox="1"/>
            <p:nvPr/>
          </p:nvSpPr>
          <p:spPr>
            <a:xfrm>
              <a:off x="2571751" y="3154321"/>
              <a:ext cx="1888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12812089 (98.7%)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430FA0-3DE3-2F5A-0C52-062D4342BE52}"/>
              </a:ext>
            </a:extLst>
          </p:cNvPr>
          <p:cNvGrpSpPr/>
          <p:nvPr/>
        </p:nvGrpSpPr>
        <p:grpSpPr>
          <a:xfrm>
            <a:off x="449190" y="3631375"/>
            <a:ext cx="3894200" cy="635614"/>
            <a:chOff x="449190" y="3631375"/>
            <a:chExt cx="3894200" cy="6356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6BC2BA-B60D-A10E-2420-03E464F1422F}"/>
                </a:ext>
              </a:extLst>
            </p:cNvPr>
            <p:cNvSpPr txBox="1"/>
            <p:nvPr/>
          </p:nvSpPr>
          <p:spPr>
            <a:xfrm>
              <a:off x="449190" y="3928435"/>
              <a:ext cx="1952877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LD pruning (PLINK)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5CD2359-7E7A-A3C5-2542-8FFE2BD82B13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1403292" y="3631375"/>
              <a:ext cx="0" cy="2874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EF61BB-BBFA-957B-81EF-56F373D87B12}"/>
                </a:ext>
              </a:extLst>
            </p:cNvPr>
            <p:cNvSpPr txBox="1"/>
            <p:nvPr/>
          </p:nvSpPr>
          <p:spPr>
            <a:xfrm>
              <a:off x="2571751" y="3883956"/>
              <a:ext cx="1771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3036817 (23.4%)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4E4FCFB-C5FF-A6DE-17AD-CAD1A58B83A3}"/>
              </a:ext>
            </a:extLst>
          </p:cNvPr>
          <p:cNvSpPr txBox="1"/>
          <p:nvPr/>
        </p:nvSpPr>
        <p:spPr>
          <a:xfrm>
            <a:off x="754612" y="1841566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Old pipeline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31B3B2-A672-054C-48FD-F399DA3C9E40}"/>
              </a:ext>
            </a:extLst>
          </p:cNvPr>
          <p:cNvSpPr txBox="1"/>
          <p:nvPr/>
        </p:nvSpPr>
        <p:spPr>
          <a:xfrm>
            <a:off x="5730960" y="3342324"/>
            <a:ext cx="1964252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imData</a:t>
            </a:r>
            <a:r>
              <a:rPr lang="en-US" sz="1600" dirty="0">
                <a:solidFill>
                  <a:schemeClr val="bg1"/>
                </a:solidFill>
              </a:rPr>
              <a:t> filtering call rate/MAF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A01D84-BFF4-2D0B-48FF-32F5F237F0A8}"/>
              </a:ext>
            </a:extLst>
          </p:cNvPr>
          <p:cNvSpPr txBox="1"/>
          <p:nvPr/>
        </p:nvSpPr>
        <p:spPr>
          <a:xfrm>
            <a:off x="5720881" y="5732581"/>
            <a:ext cx="1936876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GWAS (GAPIT)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E2C110-6E60-A149-B9D3-DFDA9CC11CD6}"/>
              </a:ext>
            </a:extLst>
          </p:cNvPr>
          <p:cNvCxnSpPr>
            <a:stCxn id="28" idx="2"/>
            <a:endCxn id="15" idx="0"/>
          </p:cNvCxnSpPr>
          <p:nvPr/>
        </p:nvCxnSpPr>
        <p:spPr>
          <a:xfrm>
            <a:off x="6705320" y="2997754"/>
            <a:ext cx="7766" cy="344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2CAA5F-E6EE-C51F-0B19-283B498E8299}"/>
              </a:ext>
            </a:extLst>
          </p:cNvPr>
          <p:cNvGrpSpPr/>
          <p:nvPr/>
        </p:nvGrpSpPr>
        <p:grpSpPr>
          <a:xfrm>
            <a:off x="5720881" y="3983634"/>
            <a:ext cx="1952877" cy="762368"/>
            <a:chOff x="5720881" y="3983634"/>
            <a:chExt cx="1952877" cy="76236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7DA6AA-0989-FC16-5FDE-AFA532F0972E}"/>
                </a:ext>
              </a:extLst>
            </p:cNvPr>
            <p:cNvSpPr txBox="1"/>
            <p:nvPr/>
          </p:nvSpPr>
          <p:spPr>
            <a:xfrm>
              <a:off x="5720881" y="4438225"/>
              <a:ext cx="1952877" cy="307777"/>
            </a:xfrm>
            <a:prstGeom prst="rect">
              <a:avLst/>
            </a:prstGeom>
            <a:solidFill>
              <a:schemeClr val="accent2">
                <a:alpha val="5999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</a:rPr>
                <a:t>LD pruning (</a:t>
              </a:r>
              <a:r>
                <a:rPr lang="en-US" sz="1400" dirty="0" err="1">
                  <a:solidFill>
                    <a:schemeClr val="accent3"/>
                  </a:solidFill>
                </a:rPr>
                <a:t>SNprune</a:t>
              </a:r>
              <a:r>
                <a:rPr lang="en-US" sz="1400" dirty="0">
                  <a:solidFill>
                    <a:schemeClr val="accent3"/>
                  </a:solidFill>
                </a:rPr>
                <a:t>)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1B044FE-F6A4-8014-C52F-62F31039D86E}"/>
                </a:ext>
              </a:extLst>
            </p:cNvPr>
            <p:cNvCxnSpPr>
              <a:cxnSpLocks/>
            </p:cNvCxnSpPr>
            <p:nvPr/>
          </p:nvCxnSpPr>
          <p:spPr>
            <a:xfrm>
              <a:off x="6708211" y="3983634"/>
              <a:ext cx="1" cy="3980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8C94F9-C10D-CAE1-925A-C68F0D3F0782}"/>
              </a:ext>
            </a:extLst>
          </p:cNvPr>
          <p:cNvGrpSpPr/>
          <p:nvPr/>
        </p:nvGrpSpPr>
        <p:grpSpPr>
          <a:xfrm>
            <a:off x="465191" y="4266989"/>
            <a:ext cx="1936876" cy="720298"/>
            <a:chOff x="465191" y="4266989"/>
            <a:chExt cx="1936876" cy="7202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EC54C6-D86E-346F-0E7C-9FDAD2864997}"/>
                </a:ext>
              </a:extLst>
            </p:cNvPr>
            <p:cNvSpPr txBox="1"/>
            <p:nvPr/>
          </p:nvSpPr>
          <p:spPr>
            <a:xfrm>
              <a:off x="465191" y="4648733"/>
              <a:ext cx="1936876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SNP </a:t>
              </a:r>
              <a:r>
                <a:rPr lang="en-US" sz="1600" dirty="0" err="1"/>
                <a:t>hapmap</a:t>
              </a:r>
              <a:r>
                <a:rPr lang="en-US" sz="1600" dirty="0"/>
                <a:t> format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A1A4304-4EC7-A79D-2664-90ABE96309AE}"/>
                </a:ext>
              </a:extLst>
            </p:cNvPr>
            <p:cNvCxnSpPr>
              <a:stCxn id="11" idx="2"/>
              <a:endCxn id="22" idx="0"/>
            </p:cNvCxnSpPr>
            <p:nvPr/>
          </p:nvCxnSpPr>
          <p:spPr>
            <a:xfrm>
              <a:off x="1425629" y="4266989"/>
              <a:ext cx="8000" cy="3817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A6C9B6-8D9E-75FC-6710-5A6EB7DD106A}"/>
              </a:ext>
            </a:extLst>
          </p:cNvPr>
          <p:cNvGrpSpPr/>
          <p:nvPr/>
        </p:nvGrpSpPr>
        <p:grpSpPr>
          <a:xfrm>
            <a:off x="5720881" y="4746002"/>
            <a:ext cx="1936876" cy="656073"/>
            <a:chOff x="5720881" y="4746002"/>
            <a:chExt cx="1936876" cy="65607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DEEF83-EBB6-08C7-AEE3-AB946AC95C9F}"/>
                </a:ext>
              </a:extLst>
            </p:cNvPr>
            <p:cNvSpPr txBox="1"/>
            <p:nvPr/>
          </p:nvSpPr>
          <p:spPr>
            <a:xfrm>
              <a:off x="5720881" y="5063521"/>
              <a:ext cx="1936876" cy="33855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GAO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33F85B0-8DBD-F97B-5666-0B9E11F67D19}"/>
                </a:ext>
              </a:extLst>
            </p:cNvPr>
            <p:cNvCxnSpPr>
              <a:stCxn id="19" idx="2"/>
              <a:endCxn id="25" idx="0"/>
            </p:cNvCxnSpPr>
            <p:nvPr/>
          </p:nvCxnSpPr>
          <p:spPr>
            <a:xfrm flipH="1">
              <a:off x="6689319" y="4746002"/>
              <a:ext cx="8001" cy="317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11FD8C3-FDEB-8491-ABA4-2BD96129C256}"/>
              </a:ext>
            </a:extLst>
          </p:cNvPr>
          <p:cNvGrpSpPr/>
          <p:nvPr/>
        </p:nvGrpSpPr>
        <p:grpSpPr>
          <a:xfrm>
            <a:off x="1433628" y="1841566"/>
            <a:ext cx="6709142" cy="3145721"/>
            <a:chOff x="1433628" y="1841566"/>
            <a:chExt cx="6709142" cy="314572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4E6491-082E-07A1-96A1-80B16A177A44}"/>
                </a:ext>
              </a:extLst>
            </p:cNvPr>
            <p:cNvSpPr txBox="1"/>
            <p:nvPr/>
          </p:nvSpPr>
          <p:spPr>
            <a:xfrm>
              <a:off x="5736882" y="2412979"/>
              <a:ext cx="1936876" cy="58477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Whole Data into memory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D41D51-9CA7-3B5B-2D56-39BC433B6777}"/>
                </a:ext>
              </a:extLst>
            </p:cNvPr>
            <p:cNvSpPr txBox="1"/>
            <p:nvPr/>
          </p:nvSpPr>
          <p:spPr>
            <a:xfrm>
              <a:off x="5981746" y="1841566"/>
              <a:ext cx="1445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New pipeline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D6E009-6008-8E19-D6B7-FC0F4D7C1E2A}"/>
                </a:ext>
              </a:extLst>
            </p:cNvPr>
            <p:cNvSpPr txBox="1"/>
            <p:nvPr/>
          </p:nvSpPr>
          <p:spPr>
            <a:xfrm>
              <a:off x="7695212" y="2502948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5G</a:t>
              </a:r>
            </a:p>
          </p:txBody>
        </p:sp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C906120B-4DBE-407A-9581-73C0BE090441}"/>
                </a:ext>
              </a:extLst>
            </p:cNvPr>
            <p:cNvCxnSpPr>
              <a:stCxn id="22" idx="2"/>
            </p:cNvCxnSpPr>
            <p:nvPr/>
          </p:nvCxnSpPr>
          <p:spPr>
            <a:xfrm rot="5400000" flipH="1" flipV="1">
              <a:off x="2486487" y="1742814"/>
              <a:ext cx="2191614" cy="4297331"/>
            </a:xfrm>
            <a:prstGeom prst="bentConnector4">
              <a:avLst>
                <a:gd name="adj1" fmla="val -10431"/>
                <a:gd name="adj2" fmla="val 8543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60CEA05-3C7C-74A2-8726-F3F724EAC4A7}"/>
              </a:ext>
            </a:extLst>
          </p:cNvPr>
          <p:cNvSpPr txBox="1"/>
          <p:nvPr/>
        </p:nvSpPr>
        <p:spPr>
          <a:xfrm>
            <a:off x="5701622" y="4977681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505113-7ABC-15A0-CBD4-32654E1E4C3F}"/>
              </a:ext>
            </a:extLst>
          </p:cNvPr>
          <p:cNvSpPr txBox="1"/>
          <p:nvPr/>
        </p:nvSpPr>
        <p:spPr>
          <a:xfrm>
            <a:off x="4686624" y="5218966"/>
            <a:ext cx="10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256.4GB </a:t>
            </a:r>
          </a:p>
          <a:p>
            <a:r>
              <a:rPr lang="en-US" dirty="0">
                <a:solidFill>
                  <a:srgbClr val="FF0000"/>
                </a:solidFill>
              </a:rPr>
              <a:t>request</a:t>
            </a:r>
          </a:p>
        </p:txBody>
      </p: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6F6AE1A7-5B2F-EB11-7CF8-64C4AB447505}"/>
              </a:ext>
            </a:extLst>
          </p:cNvPr>
          <p:cNvCxnSpPr>
            <a:cxnSpLocks/>
            <a:stCxn id="15" idx="3"/>
            <a:endCxn id="16" idx="3"/>
          </p:cNvCxnSpPr>
          <p:nvPr/>
        </p:nvCxnSpPr>
        <p:spPr>
          <a:xfrm flipH="1">
            <a:off x="7657757" y="3634712"/>
            <a:ext cx="37455" cy="2267146"/>
          </a:xfrm>
          <a:prstGeom prst="bentConnector3">
            <a:avLst>
              <a:gd name="adj1" fmla="val -6103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04C866-84B6-AFD7-BAFB-675A2CEF5D9D}"/>
              </a:ext>
            </a:extLst>
          </p:cNvPr>
          <p:cNvGrpSpPr/>
          <p:nvPr/>
        </p:nvGrpSpPr>
        <p:grpSpPr>
          <a:xfrm>
            <a:off x="8238039" y="2089813"/>
            <a:ext cx="3717050" cy="3388161"/>
            <a:chOff x="8238039" y="2089813"/>
            <a:chExt cx="3717050" cy="338816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2A36C54-F1D2-BF2C-EDB0-92BAB1163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38039" y="2859507"/>
              <a:ext cx="3717050" cy="261846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080F3F8-8D51-AE7D-D95F-4EF328396F84}"/>
                </a:ext>
              </a:extLst>
            </p:cNvPr>
            <p:cNvSpPr txBox="1"/>
            <p:nvPr/>
          </p:nvSpPr>
          <p:spPr>
            <a:xfrm>
              <a:off x="9283485" y="2089813"/>
              <a:ext cx="2028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 the end we get results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688EAF-04D4-C793-5AFD-14322497F0BC}"/>
              </a:ext>
            </a:extLst>
          </p:cNvPr>
          <p:cNvGrpSpPr/>
          <p:nvPr/>
        </p:nvGrpSpPr>
        <p:grpSpPr>
          <a:xfrm>
            <a:off x="6551838" y="6071135"/>
            <a:ext cx="3427541" cy="730834"/>
            <a:chOff x="6551838" y="6071135"/>
            <a:chExt cx="3427541" cy="730834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75AF6D5-649B-5220-1ADC-7C5761EA21BD}"/>
                </a:ext>
              </a:extLst>
            </p:cNvPr>
            <p:cNvCxnSpPr/>
            <p:nvPr/>
          </p:nvCxnSpPr>
          <p:spPr>
            <a:xfrm>
              <a:off x="6689319" y="6071135"/>
              <a:ext cx="0" cy="3451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5730C8-C415-AE36-9869-A1A9FB64A9A7}"/>
                </a:ext>
              </a:extLst>
            </p:cNvPr>
            <p:cNvSpPr txBox="1"/>
            <p:nvPr/>
          </p:nvSpPr>
          <p:spPr>
            <a:xfrm>
              <a:off x="6551838" y="6432637"/>
              <a:ext cx="3427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 another Memory issue to look 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7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">
  <a:themeElements>
    <a:clrScheme name="AGENT">
      <a:dk1>
        <a:srgbClr val="262626"/>
      </a:dk1>
      <a:lt1>
        <a:srgbClr val="FFFFFF"/>
      </a:lt1>
      <a:dk2>
        <a:srgbClr val="595959"/>
      </a:dk2>
      <a:lt2>
        <a:srgbClr val="D8D8D8"/>
      </a:lt2>
      <a:accent1>
        <a:srgbClr val="4B57A3"/>
      </a:accent1>
      <a:accent2>
        <a:srgbClr val="A2C73B"/>
      </a:accent2>
      <a:accent3>
        <a:srgbClr val="4B57A3"/>
      </a:accent3>
      <a:accent4>
        <a:srgbClr val="4B57A3"/>
      </a:accent4>
      <a:accent5>
        <a:srgbClr val="A2C73B"/>
      </a:accent5>
      <a:accent6>
        <a:srgbClr val="A2C73B"/>
      </a:accent6>
      <a:hlink>
        <a:srgbClr val="A2C73B"/>
      </a:hlink>
      <a:folHlink>
        <a:srgbClr val="59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BEC1589673624C9082EBA07E032B18" ma:contentTypeVersion="2" ma:contentTypeDescription="Ein neues Dokument erstellen." ma:contentTypeScope="" ma:versionID="033af642f1be74d13167f0e6c3e9f8a0">
  <xsd:schema xmlns:xsd="http://www.w3.org/2001/XMLSchema" xmlns:xs="http://www.w3.org/2001/XMLSchema" xmlns:p="http://schemas.microsoft.com/office/2006/metadata/properties" xmlns:ns3="8d6f2820-edc1-4320-8ce9-213bf46ddfc2" targetNamespace="http://schemas.microsoft.com/office/2006/metadata/properties" ma:root="true" ma:fieldsID="9e7d41a58d677df9ec128fe59ebdab75" ns3:_="">
    <xsd:import namespace="8d6f2820-edc1-4320-8ce9-213bf46ddf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f2820-edc1-4320-8ce9-213bf46ddf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F5E40F-A9F7-438A-9336-9776D9CCF85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d6f2820-edc1-4320-8ce9-213bf46ddfc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D1762A3-7A23-417D-89A5-6A32A8BDF6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6f2820-edc1-4320-8ce9-213bf46ddf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EBB41E-4C43-4CB0-BEED-ABCECCD3BF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2126</Words>
  <Application>Microsoft Office PowerPoint</Application>
  <PresentationFormat>Breitbild</PresentationFormat>
  <Paragraphs>409</Paragraphs>
  <Slides>33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9" baseType="lpstr">
      <vt:lpstr>Arial</vt:lpstr>
      <vt:lpstr>Calibri</vt:lpstr>
      <vt:lpstr>Courier New</vt:lpstr>
      <vt:lpstr>Times New Roman</vt:lpstr>
      <vt:lpstr>Wingdings</vt:lpstr>
      <vt:lpstr>Office</vt:lpstr>
      <vt:lpstr>THE AGENT PORTABLE DATA ANALYSIS CONTAINER</vt:lpstr>
      <vt:lpstr>WP6 Portable Data Analysis Pipeline</vt:lpstr>
      <vt:lpstr>GWAS pipelines </vt:lpstr>
      <vt:lpstr>Generalizing the WP4 GWAS workflow</vt:lpstr>
      <vt:lpstr>Containerization</vt:lpstr>
      <vt:lpstr>Does singularity containerization mean deployable everywhere? </vt:lpstr>
      <vt:lpstr>Last version of the container</vt:lpstr>
      <vt:lpstr>Testing with Lettuce data</vt:lpstr>
      <vt:lpstr>Data flow</vt:lpstr>
      <vt:lpstr>Lets start from</vt:lpstr>
      <vt:lpstr>GWAS pipeline Input</vt:lpstr>
      <vt:lpstr>A final note on the input for the pipeline</vt:lpstr>
      <vt:lpstr>Managing huge genotypic data sets in R on computers with modest resources</vt:lpstr>
      <vt:lpstr>Genotype Quality control/Diagnostics (I)</vt:lpstr>
      <vt:lpstr>Diagnostics (II) using the mapping (passport info)</vt:lpstr>
      <vt:lpstr>CHECK POINT (I)</vt:lpstr>
      <vt:lpstr>Filtering of raw VCF files </vt:lpstr>
      <vt:lpstr>LD Pruning </vt:lpstr>
      <vt:lpstr>Population structure (PCA) using species names for coloring</vt:lpstr>
      <vt:lpstr>CHECK POINT (II)</vt:lpstr>
      <vt:lpstr>Now to the GWAS</vt:lpstr>
      <vt:lpstr>Test GWAS using emmax </vt:lpstr>
      <vt:lpstr>What else is needed for EMMAX </vt:lpstr>
      <vt:lpstr>It worked</vt:lpstr>
      <vt:lpstr>GAPIT3</vt:lpstr>
      <vt:lpstr>Too much memory use and taking forever </vt:lpstr>
      <vt:lpstr>Solution</vt:lpstr>
      <vt:lpstr>It worked</vt:lpstr>
      <vt:lpstr>How to use</vt:lpstr>
      <vt:lpstr>What did we end up with</vt:lpstr>
      <vt:lpstr>What about containerization (I) </vt:lpstr>
      <vt:lpstr>What about containerization platform (II) </vt:lpstr>
      <vt:lpstr>Thanks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Eurice Mitarbeiter</dc:creator>
  <cp:lastModifiedBy>Sophia Zannier</cp:lastModifiedBy>
  <cp:revision>34</cp:revision>
  <dcterms:created xsi:type="dcterms:W3CDTF">2020-09-25T07:34:47Z</dcterms:created>
  <dcterms:modified xsi:type="dcterms:W3CDTF">2025-04-07T08:14:31Z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0x010100DFBEC1589673624C9082EBA07E032B18</vt:lpwstr>
  </property>
</Properties>
</file>